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5" r:id="rId3"/>
    <p:sldId id="262" r:id="rId4"/>
    <p:sldId id="263" r:id="rId5"/>
    <p:sldId id="256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07/12/2022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A7EF09-EF7A-8F41-97B7-55CEAB972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0401335-0710-DD48-93E8-D23D58AB3563}"/>
              </a:ext>
            </a:extLst>
          </p:cNvPr>
          <p:cNvSpPr/>
          <p:nvPr userDrawn="1"/>
        </p:nvSpPr>
        <p:spPr>
          <a:xfrm>
            <a:off x="8153400" y="407755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A5EEA26-D20D-7A49-8A57-3A7C014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1777" y="258670"/>
            <a:ext cx="979906" cy="7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5793AD-9841-BB4F-A10E-EFC9C9C84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8A407F-D595-7745-93BD-461A6D7EAD85}"/>
              </a:ext>
            </a:extLst>
          </p:cNvPr>
          <p:cNvSpPr/>
          <p:nvPr userDrawn="1"/>
        </p:nvSpPr>
        <p:spPr>
          <a:xfrm>
            <a:off x="8153400" y="407755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19CAC5-37FA-584C-A962-D10616703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1777" y="258670"/>
            <a:ext cx="979906" cy="7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07/12/2022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07/12/2022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07/12/2022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07/12/2022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07/12/2022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07/12/2022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07/12/2022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119517-ADFC-A43C-6100-9371D9A2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563" y="1024833"/>
            <a:ext cx="4953237" cy="2791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38686-CB92-2B30-2221-6F78EF22E03D}"/>
              </a:ext>
            </a:extLst>
          </p:cNvPr>
          <p:cNvSpPr txBox="1"/>
          <p:nvPr/>
        </p:nvSpPr>
        <p:spPr>
          <a:xfrm>
            <a:off x="1908811" y="38840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Montserrat" pitchFamily="2" charset="77"/>
              </a:rPr>
              <a:t>Estado Actual de los contratos de obra e interventoría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A4AF2-3206-BFEA-0E98-A8DD90636EEC}"/>
              </a:ext>
            </a:extLst>
          </p:cNvPr>
          <p:cNvSpPr txBox="1"/>
          <p:nvPr/>
        </p:nvSpPr>
        <p:spPr>
          <a:xfrm>
            <a:off x="1908810" y="5071020"/>
            <a:ext cx="6046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ESPECIFICACIONES TÉCNICAS DEL OBJETO CONTRATADO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448DF-A382-C98A-54B8-BB73A892C41F}"/>
              </a:ext>
            </a:extLst>
          </p:cNvPr>
          <p:cNvSpPr txBox="1"/>
          <p:nvPr/>
        </p:nvSpPr>
        <p:spPr>
          <a:xfrm>
            <a:off x="1156544" y="577887"/>
            <a:ext cx="559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AEROPUERTO GERMÁN OLANO / 07 DE DICIEMBRE DE 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63FCD1-A74E-97D6-BBFC-B3E9A462D16C}"/>
              </a:ext>
            </a:extLst>
          </p:cNvPr>
          <p:cNvSpPr txBox="1"/>
          <p:nvPr/>
        </p:nvSpPr>
        <p:spPr>
          <a:xfrm>
            <a:off x="3033793" y="5348019"/>
            <a:ext cx="77919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Contrato de Obra: </a:t>
            </a:r>
            <a:r>
              <a:rPr lang="es-CO" sz="1200" b="1" dirty="0">
                <a:latin typeface="Calibri" panose="020F0502020204030204" pitchFamily="34" charset="0"/>
              </a:rPr>
              <a:t>No.18001550 H4 DE 2018 </a:t>
            </a:r>
            <a:r>
              <a:rPr lang="es-CO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-  </a:t>
            </a:r>
            <a:r>
              <a:rPr lang="es-CO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CONTRATAR LOS ESTUDIOS, DISEÑOS, DEMOLICIÓN TERMINAL APTO PTO CARREÑO, INCLUYE LA SUBESTACIÓN ELÉCTRICA Y ACOMETIDA (VIGENCIA FUTURA). </a:t>
            </a:r>
            <a:endParaRPr lang="es-CO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532D80-1E3E-18D2-6505-A211FE604C8B}"/>
              </a:ext>
            </a:extLst>
          </p:cNvPr>
          <p:cNvSpPr txBox="1"/>
          <p:nvPr/>
        </p:nvSpPr>
        <p:spPr>
          <a:xfrm>
            <a:off x="3033793" y="6104081"/>
            <a:ext cx="77919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Contrato de Obra: </a:t>
            </a:r>
            <a:r>
              <a:rPr lang="es-CO" sz="1200" b="1" dirty="0">
                <a:latin typeface="Calibri" panose="020F0502020204030204" pitchFamily="34" charset="0"/>
              </a:rPr>
              <a:t>18001669 H3 DE 2018 </a:t>
            </a:r>
            <a:r>
              <a:rPr lang="es-CO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-  </a:t>
            </a:r>
            <a:r>
              <a:rPr lang="es-MX" sz="12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INTERVENTORÍA INTEGRAL PARA LOS ESTUDIOS, DISEÑOS, DEMOLICIÓN Y CONSTRUCCIÓN TERMINAL DEL AEROPUERTO PTO CARREÑO (VIGENCIA FUTURA)</a:t>
            </a:r>
            <a:endParaRPr lang="es-CO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3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8901F9-064F-2E90-1C54-682181A9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5028647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sz="1800" b="1" i="0" u="none" strike="noStrike" kern="1200" dirty="0">
                <a:solidFill>
                  <a:srgbClr val="44546A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ALCANCE</a:t>
            </a:r>
            <a:endParaRPr lang="es-CO" sz="1800" b="0" i="0" u="none" strike="noStrike" dirty="0">
              <a:effectLst/>
              <a:latin typeface="Montserrat" panose="00000500000000000000" pitchFamily="2" charset="0"/>
            </a:endParaRPr>
          </a:p>
          <a:p>
            <a:pPr marL="457200" lvl="1" fontAlgn="t">
              <a:spcBef>
                <a:spcPts val="0"/>
              </a:spcBef>
            </a:pPr>
            <a:r>
              <a:rPr lang="es-ES" sz="1400" b="1" i="0" u="none" strike="noStrike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Fase 1: Estudios y diseños</a:t>
            </a:r>
            <a:endParaRPr lang="es-CO" sz="1400" b="0" i="0" u="none" strike="noStrike" dirty="0">
              <a:effectLst/>
              <a:latin typeface="Montserrat" panose="00000500000000000000" pitchFamily="2" charset="0"/>
            </a:endParaRPr>
          </a:p>
          <a:p>
            <a:pPr marL="457200" lvl="1" fontAlgn="t">
              <a:spcBef>
                <a:spcPts val="0"/>
              </a:spcBef>
            </a:pPr>
            <a:r>
              <a:rPr lang="es-ES" sz="1400" b="1" i="0" u="none" strike="noStrike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Fase 2: Construcción edificio sanidad y carga (terminal provisional) y subestación eléctrica.</a:t>
            </a:r>
            <a:endParaRPr lang="es-CO" sz="1400" b="0" i="0" u="none" strike="noStrike" dirty="0">
              <a:effectLst/>
              <a:latin typeface="Montserrat" panose="00000500000000000000" pitchFamily="2" charset="0"/>
            </a:endParaRPr>
          </a:p>
          <a:p>
            <a:pPr marL="457200" lvl="1" fontAlgn="t">
              <a:spcBef>
                <a:spcPts val="0"/>
              </a:spcBef>
            </a:pPr>
            <a:r>
              <a:rPr lang="es-ES" sz="1400" b="1" i="0" u="none" strike="noStrike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Fase 3: Terminal de pasajeros, subestación eléctrica, aérea de sanidad, área de carga</a:t>
            </a:r>
          </a:p>
          <a:p>
            <a:pPr marL="228600" lvl="1" indent="0" fontAlgn="t">
              <a:spcBef>
                <a:spcPts val="0"/>
              </a:spcBef>
              <a:buNone/>
            </a:pPr>
            <a:endParaRPr lang="es-CO" sz="1400" b="0" i="0" u="none" strike="noStrike" dirty="0">
              <a:effectLst/>
              <a:latin typeface="Montserrat" panose="00000500000000000000" pitchFamily="2" charset="0"/>
            </a:endParaRPr>
          </a:p>
          <a:p>
            <a:pPr marL="0" fontAlgn="t">
              <a:spcBef>
                <a:spcPts val="0"/>
              </a:spcBef>
            </a:pPr>
            <a:r>
              <a:rPr lang="es-CO" sz="1800" b="1" dirty="0">
                <a:solidFill>
                  <a:srgbClr val="44546A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VIGENCIAS DEL PRESUPUESTO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10C257C-73E2-87E0-4AFD-D07E28751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36074"/>
              </p:ext>
            </p:extLst>
          </p:nvPr>
        </p:nvGraphicFramePr>
        <p:xfrm>
          <a:off x="1575438" y="2901528"/>
          <a:ext cx="3502168" cy="2808156"/>
        </p:xfrm>
        <a:graphic>
          <a:graphicData uri="http://schemas.openxmlformats.org/drawingml/2006/table">
            <a:tbl>
              <a:tblPr firstRow="1" bandRow="1"/>
              <a:tblGrid>
                <a:gridCol w="1055238">
                  <a:extLst>
                    <a:ext uri="{9D8B030D-6E8A-4147-A177-3AD203B41FA5}">
                      <a16:colId xmlns:a16="http://schemas.microsoft.com/office/drawing/2014/main" val="2958674020"/>
                    </a:ext>
                  </a:extLst>
                </a:gridCol>
                <a:gridCol w="1223465">
                  <a:extLst>
                    <a:ext uri="{9D8B030D-6E8A-4147-A177-3AD203B41FA5}">
                      <a16:colId xmlns:a16="http://schemas.microsoft.com/office/drawing/2014/main" val="2668374987"/>
                    </a:ext>
                  </a:extLst>
                </a:gridCol>
                <a:gridCol w="1223465">
                  <a:extLst>
                    <a:ext uri="{9D8B030D-6E8A-4147-A177-3AD203B41FA5}">
                      <a16:colId xmlns:a16="http://schemas.microsoft.com/office/drawing/2014/main" val="3905334805"/>
                    </a:ext>
                  </a:extLst>
                </a:gridCol>
              </a:tblGrid>
              <a:tr h="8996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INVERSIONES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44262"/>
                  </a:ext>
                </a:extLst>
              </a:tr>
              <a:tr h="15422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Contrato Obra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1746"/>
                  </a:ext>
                </a:extLst>
              </a:tr>
              <a:tr h="89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Total Vigencias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557417"/>
                  </a:ext>
                </a:extLst>
              </a:tr>
              <a:tr h="1499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2018 = 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$ 1.423.600.000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57561"/>
                  </a:ext>
                </a:extLst>
              </a:tr>
              <a:tr h="1499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2019 =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$ 5.737.072.206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974690"/>
                  </a:ext>
                </a:extLst>
              </a:tr>
              <a:tr h="1499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2020 = 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$ 749.747.770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31150"/>
                  </a:ext>
                </a:extLst>
              </a:tr>
              <a:tr h="1499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2021= 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$ 21.685.913.582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963428"/>
                  </a:ext>
                </a:extLst>
              </a:tr>
              <a:tr h="89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2022=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$ 12.069.580.024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26351"/>
                  </a:ext>
                </a:extLst>
              </a:tr>
              <a:tr h="13280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Total Obra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$ 41.665.913.582</a:t>
                      </a:r>
                    </a:p>
                  </a:txBody>
                  <a:tcPr marL="7426" marR="7426" marT="7426" marB="0" anchor="b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224026"/>
                  </a:ext>
                </a:extLst>
              </a:tr>
              <a:tr h="1970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Contrato interventoría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477066"/>
                  </a:ext>
                </a:extLst>
              </a:tr>
              <a:tr h="132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Total Vigencias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6862"/>
                  </a:ext>
                </a:extLst>
              </a:tr>
              <a:tr h="197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2018=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$ 100.000.000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492169"/>
                  </a:ext>
                </a:extLst>
              </a:tr>
              <a:tr h="1970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2019=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$ 500.000.000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950098"/>
                  </a:ext>
                </a:extLst>
              </a:tr>
              <a:tr h="1499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2020=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$ 750.000.000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86435"/>
                  </a:ext>
                </a:extLst>
              </a:tr>
              <a:tr h="1456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2021=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$ 1.032.086.070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92447"/>
                  </a:ext>
                </a:extLst>
              </a:tr>
              <a:tr h="1499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Vigencia 2022= 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0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$ 1.243.722.388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885697"/>
                  </a:ext>
                </a:extLst>
              </a:tr>
              <a:tr h="899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Total Interventoría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$ 3.625.808.458</a:t>
                      </a:r>
                    </a:p>
                  </a:txBody>
                  <a:tcPr marL="7426" marR="7426" marT="7426" marB="0" anchor="b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945469"/>
                  </a:ext>
                </a:extLst>
              </a:tr>
              <a:tr h="1499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Total Inversión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900" b="1" i="0" u="none" strike="noStrike" dirty="0"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</a:rPr>
                        <a:t>$ 45.291.722.140</a:t>
                      </a:r>
                    </a:p>
                  </a:txBody>
                  <a:tcPr marL="7426" marR="7426" marT="7426" marB="0" anchor="ctr">
                    <a:lnL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2546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78EA74A-96A9-4632-8106-89713545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00" y="2657398"/>
            <a:ext cx="5942598" cy="3296416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0CED63BD-1CDD-7CC7-1EEB-3D9441D25671}"/>
              </a:ext>
            </a:extLst>
          </p:cNvPr>
          <p:cNvSpPr txBox="1"/>
          <p:nvPr/>
        </p:nvSpPr>
        <p:spPr>
          <a:xfrm>
            <a:off x="1156544" y="577887"/>
            <a:ext cx="559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AEROPUERTO GERMÁN OLANO / 07 DE DICIEMBRE DE 2022</a:t>
            </a:r>
          </a:p>
        </p:txBody>
      </p:sp>
    </p:spTree>
    <p:extLst>
      <p:ext uri="{BB962C8B-B14F-4D97-AF65-F5344CB8AC3E}">
        <p14:creationId xmlns:p14="http://schemas.microsoft.com/office/powerpoint/2010/main" val="111955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4448DF-A382-C98A-54B8-BB73A892C41F}"/>
              </a:ext>
            </a:extLst>
          </p:cNvPr>
          <p:cNvSpPr txBox="1"/>
          <p:nvPr/>
        </p:nvSpPr>
        <p:spPr>
          <a:xfrm>
            <a:off x="1156544" y="577887"/>
            <a:ext cx="559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AEROPUERTO GERMÁN OLANO / 07 DE DICIEMBRE DE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C755BC7-EB90-5F13-F40C-97FF331A2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848" y="851931"/>
            <a:ext cx="8952934" cy="404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2 Rectángulo">
            <a:extLst>
              <a:ext uri="{FF2B5EF4-FFF2-40B4-BE49-F238E27FC236}">
                <a16:creationId xmlns:a16="http://schemas.microsoft.com/office/drawing/2014/main" id="{8A80D9FD-35E3-6D5F-CED5-9E715CC76F3D}"/>
              </a:ext>
            </a:extLst>
          </p:cNvPr>
          <p:cNvSpPr/>
          <p:nvPr/>
        </p:nvSpPr>
        <p:spPr>
          <a:xfrm rot="21435253">
            <a:off x="4437495" y="2785990"/>
            <a:ext cx="2072215" cy="888778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3 Rectángulo">
            <a:extLst>
              <a:ext uri="{FF2B5EF4-FFF2-40B4-BE49-F238E27FC236}">
                <a16:creationId xmlns:a16="http://schemas.microsoft.com/office/drawing/2014/main" id="{FEAEFB81-CB65-5B23-E8AB-20F73492FA61}"/>
              </a:ext>
            </a:extLst>
          </p:cNvPr>
          <p:cNvSpPr/>
          <p:nvPr/>
        </p:nvSpPr>
        <p:spPr>
          <a:xfrm>
            <a:off x="6505292" y="3147731"/>
            <a:ext cx="317500" cy="447065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4 Entrada manual">
            <a:extLst>
              <a:ext uri="{FF2B5EF4-FFF2-40B4-BE49-F238E27FC236}">
                <a16:creationId xmlns:a16="http://schemas.microsoft.com/office/drawing/2014/main" id="{B8187FA3-A5BC-2CB2-D86B-012B868691E2}"/>
              </a:ext>
            </a:extLst>
          </p:cNvPr>
          <p:cNvSpPr/>
          <p:nvPr/>
        </p:nvSpPr>
        <p:spPr>
          <a:xfrm rot="5244590" flipH="1">
            <a:off x="4720247" y="3776184"/>
            <a:ext cx="162464" cy="23825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456 w 10000"/>
              <a:gd name="connsiteY0" fmla="*/ 38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56 w 10000"/>
              <a:gd name="connsiteY4" fmla="*/ 3851 h 10000"/>
              <a:gd name="connsiteX0" fmla="*/ 508 w 10000"/>
              <a:gd name="connsiteY0" fmla="*/ 525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 w 10000"/>
              <a:gd name="connsiteY4" fmla="*/ 5255 h 10000"/>
              <a:gd name="connsiteX0" fmla="*/ 622 w 10000"/>
              <a:gd name="connsiteY0" fmla="*/ 313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622 w 10000"/>
              <a:gd name="connsiteY4" fmla="*/ 31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622" y="313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69" y="8418"/>
                  <a:pt x="453" y="4720"/>
                  <a:pt x="622" y="3138"/>
                </a:cubicBez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5 Rectángulo">
            <a:extLst>
              <a:ext uri="{FF2B5EF4-FFF2-40B4-BE49-F238E27FC236}">
                <a16:creationId xmlns:a16="http://schemas.microsoft.com/office/drawing/2014/main" id="{F0466D65-D001-E361-05A6-41ACFE806270}"/>
              </a:ext>
            </a:extLst>
          </p:cNvPr>
          <p:cNvSpPr/>
          <p:nvPr/>
        </p:nvSpPr>
        <p:spPr>
          <a:xfrm rot="21306112">
            <a:off x="4483746" y="3695105"/>
            <a:ext cx="448597" cy="12210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7 Trapecio">
            <a:extLst>
              <a:ext uri="{FF2B5EF4-FFF2-40B4-BE49-F238E27FC236}">
                <a16:creationId xmlns:a16="http://schemas.microsoft.com/office/drawing/2014/main" id="{3B2BADFC-A4A8-63DA-7F23-DCAA80415B29}"/>
              </a:ext>
            </a:extLst>
          </p:cNvPr>
          <p:cNvSpPr/>
          <p:nvPr/>
        </p:nvSpPr>
        <p:spPr>
          <a:xfrm rot="10800000">
            <a:off x="4679815" y="1960061"/>
            <a:ext cx="3055034" cy="1309494"/>
          </a:xfrm>
          <a:custGeom>
            <a:avLst/>
            <a:gdLst>
              <a:gd name="connsiteX0" fmla="*/ 0 w 3055034"/>
              <a:gd name="connsiteY0" fmla="*/ 1131694 h 1131694"/>
              <a:gd name="connsiteX1" fmla="*/ 282924 w 3055034"/>
              <a:gd name="connsiteY1" fmla="*/ 0 h 1131694"/>
              <a:gd name="connsiteX2" fmla="*/ 2772111 w 3055034"/>
              <a:gd name="connsiteY2" fmla="*/ 0 h 1131694"/>
              <a:gd name="connsiteX3" fmla="*/ 3055034 w 3055034"/>
              <a:gd name="connsiteY3" fmla="*/ 1131694 h 1131694"/>
              <a:gd name="connsiteX4" fmla="*/ 0 w 3055034"/>
              <a:gd name="connsiteY4" fmla="*/ 1131694 h 1131694"/>
              <a:gd name="connsiteX0" fmla="*/ 0 w 3055034"/>
              <a:gd name="connsiteY0" fmla="*/ 1309494 h 1309494"/>
              <a:gd name="connsiteX1" fmla="*/ 282924 w 3055034"/>
              <a:gd name="connsiteY1" fmla="*/ 177800 h 1309494"/>
              <a:gd name="connsiteX2" fmla="*/ 2803861 w 3055034"/>
              <a:gd name="connsiteY2" fmla="*/ 0 h 1309494"/>
              <a:gd name="connsiteX3" fmla="*/ 3055034 w 3055034"/>
              <a:gd name="connsiteY3" fmla="*/ 1309494 h 1309494"/>
              <a:gd name="connsiteX4" fmla="*/ 0 w 3055034"/>
              <a:gd name="connsiteY4" fmla="*/ 1309494 h 1309494"/>
              <a:gd name="connsiteX0" fmla="*/ 0 w 3055034"/>
              <a:gd name="connsiteY0" fmla="*/ 1309494 h 1309494"/>
              <a:gd name="connsiteX1" fmla="*/ 282924 w 3055034"/>
              <a:gd name="connsiteY1" fmla="*/ 177800 h 1309494"/>
              <a:gd name="connsiteX2" fmla="*/ 2803861 w 3055034"/>
              <a:gd name="connsiteY2" fmla="*/ 0 h 1309494"/>
              <a:gd name="connsiteX3" fmla="*/ 3055034 w 3055034"/>
              <a:gd name="connsiteY3" fmla="*/ 1309494 h 1309494"/>
              <a:gd name="connsiteX4" fmla="*/ 0 w 3055034"/>
              <a:gd name="connsiteY4" fmla="*/ 1309494 h 1309494"/>
              <a:gd name="connsiteX0" fmla="*/ 0 w 3055034"/>
              <a:gd name="connsiteY0" fmla="*/ 1309494 h 1309494"/>
              <a:gd name="connsiteX1" fmla="*/ 282924 w 3055034"/>
              <a:gd name="connsiteY1" fmla="*/ 177800 h 1309494"/>
              <a:gd name="connsiteX2" fmla="*/ 2803861 w 3055034"/>
              <a:gd name="connsiteY2" fmla="*/ 0 h 1309494"/>
              <a:gd name="connsiteX3" fmla="*/ 3055034 w 3055034"/>
              <a:gd name="connsiteY3" fmla="*/ 1309494 h 1309494"/>
              <a:gd name="connsiteX4" fmla="*/ 0 w 3055034"/>
              <a:gd name="connsiteY4" fmla="*/ 1309494 h 1309494"/>
              <a:gd name="connsiteX0" fmla="*/ 0 w 3055034"/>
              <a:gd name="connsiteY0" fmla="*/ 1309494 h 1309494"/>
              <a:gd name="connsiteX1" fmla="*/ 282924 w 3055034"/>
              <a:gd name="connsiteY1" fmla="*/ 177800 h 1309494"/>
              <a:gd name="connsiteX2" fmla="*/ 2803861 w 3055034"/>
              <a:gd name="connsiteY2" fmla="*/ 0 h 1309494"/>
              <a:gd name="connsiteX3" fmla="*/ 3055034 w 3055034"/>
              <a:gd name="connsiteY3" fmla="*/ 1309494 h 1309494"/>
              <a:gd name="connsiteX4" fmla="*/ 0 w 3055034"/>
              <a:gd name="connsiteY4" fmla="*/ 1309494 h 1309494"/>
              <a:gd name="connsiteX0" fmla="*/ 0 w 3055034"/>
              <a:gd name="connsiteY0" fmla="*/ 1309494 h 1309494"/>
              <a:gd name="connsiteX1" fmla="*/ 282924 w 3055034"/>
              <a:gd name="connsiteY1" fmla="*/ 177800 h 1309494"/>
              <a:gd name="connsiteX2" fmla="*/ 2803861 w 3055034"/>
              <a:gd name="connsiteY2" fmla="*/ 0 h 1309494"/>
              <a:gd name="connsiteX3" fmla="*/ 3055034 w 3055034"/>
              <a:gd name="connsiteY3" fmla="*/ 1309494 h 1309494"/>
              <a:gd name="connsiteX4" fmla="*/ 0 w 3055034"/>
              <a:gd name="connsiteY4" fmla="*/ 1309494 h 1309494"/>
              <a:gd name="connsiteX0" fmla="*/ 0 w 3055034"/>
              <a:gd name="connsiteY0" fmla="*/ 1309494 h 1309494"/>
              <a:gd name="connsiteX1" fmla="*/ 98774 w 3055034"/>
              <a:gd name="connsiteY1" fmla="*/ 190500 h 1309494"/>
              <a:gd name="connsiteX2" fmla="*/ 2803861 w 3055034"/>
              <a:gd name="connsiteY2" fmla="*/ 0 h 1309494"/>
              <a:gd name="connsiteX3" fmla="*/ 3055034 w 3055034"/>
              <a:gd name="connsiteY3" fmla="*/ 1309494 h 1309494"/>
              <a:gd name="connsiteX4" fmla="*/ 0 w 3055034"/>
              <a:gd name="connsiteY4" fmla="*/ 1309494 h 1309494"/>
              <a:gd name="connsiteX0" fmla="*/ 0 w 3055034"/>
              <a:gd name="connsiteY0" fmla="*/ 1309494 h 1309494"/>
              <a:gd name="connsiteX1" fmla="*/ 98774 w 3055034"/>
              <a:gd name="connsiteY1" fmla="*/ 190500 h 1309494"/>
              <a:gd name="connsiteX2" fmla="*/ 2803861 w 3055034"/>
              <a:gd name="connsiteY2" fmla="*/ 0 h 1309494"/>
              <a:gd name="connsiteX3" fmla="*/ 3055034 w 3055034"/>
              <a:gd name="connsiteY3" fmla="*/ 1309494 h 1309494"/>
              <a:gd name="connsiteX4" fmla="*/ 0 w 3055034"/>
              <a:gd name="connsiteY4" fmla="*/ 1309494 h 1309494"/>
              <a:gd name="connsiteX0" fmla="*/ 0 w 3055034"/>
              <a:gd name="connsiteY0" fmla="*/ 1309494 h 1309494"/>
              <a:gd name="connsiteX1" fmla="*/ 98774 w 3055034"/>
              <a:gd name="connsiteY1" fmla="*/ 190500 h 1309494"/>
              <a:gd name="connsiteX2" fmla="*/ 2803861 w 3055034"/>
              <a:gd name="connsiteY2" fmla="*/ 0 h 1309494"/>
              <a:gd name="connsiteX3" fmla="*/ 3055034 w 3055034"/>
              <a:gd name="connsiteY3" fmla="*/ 1309494 h 1309494"/>
              <a:gd name="connsiteX4" fmla="*/ 0 w 3055034"/>
              <a:gd name="connsiteY4" fmla="*/ 1309494 h 1309494"/>
              <a:gd name="connsiteX0" fmla="*/ 0 w 3055034"/>
              <a:gd name="connsiteY0" fmla="*/ 1309494 h 1309494"/>
              <a:gd name="connsiteX1" fmla="*/ 73374 w 3055034"/>
              <a:gd name="connsiteY1" fmla="*/ 171450 h 1309494"/>
              <a:gd name="connsiteX2" fmla="*/ 2803861 w 3055034"/>
              <a:gd name="connsiteY2" fmla="*/ 0 h 1309494"/>
              <a:gd name="connsiteX3" fmla="*/ 3055034 w 3055034"/>
              <a:gd name="connsiteY3" fmla="*/ 1309494 h 1309494"/>
              <a:gd name="connsiteX4" fmla="*/ 0 w 3055034"/>
              <a:gd name="connsiteY4" fmla="*/ 1309494 h 130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034" h="1309494">
                <a:moveTo>
                  <a:pt x="0" y="1309494"/>
                </a:moveTo>
                <a:lnTo>
                  <a:pt x="73374" y="171450"/>
                </a:lnTo>
                <a:cubicBezTo>
                  <a:pt x="913686" y="239183"/>
                  <a:pt x="1919099" y="243417"/>
                  <a:pt x="2803861" y="0"/>
                </a:cubicBezTo>
                <a:lnTo>
                  <a:pt x="3055034" y="1309494"/>
                </a:lnTo>
                <a:lnTo>
                  <a:pt x="0" y="130949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9 Paralelogramo">
            <a:extLst>
              <a:ext uri="{FF2B5EF4-FFF2-40B4-BE49-F238E27FC236}">
                <a16:creationId xmlns:a16="http://schemas.microsoft.com/office/drawing/2014/main" id="{D361798B-3AF9-5E80-1C45-A37E845D5F27}"/>
              </a:ext>
            </a:extLst>
          </p:cNvPr>
          <p:cNvSpPr/>
          <p:nvPr/>
        </p:nvSpPr>
        <p:spPr>
          <a:xfrm>
            <a:off x="7911714" y="1984397"/>
            <a:ext cx="692150" cy="1245994"/>
          </a:xfrm>
          <a:custGeom>
            <a:avLst/>
            <a:gdLst>
              <a:gd name="connsiteX0" fmla="*/ 0 w 736600"/>
              <a:gd name="connsiteY0" fmla="*/ 1214244 h 1214244"/>
              <a:gd name="connsiteX1" fmla="*/ 184150 w 736600"/>
              <a:gd name="connsiteY1" fmla="*/ 0 h 1214244"/>
              <a:gd name="connsiteX2" fmla="*/ 736600 w 736600"/>
              <a:gd name="connsiteY2" fmla="*/ 0 h 1214244"/>
              <a:gd name="connsiteX3" fmla="*/ 552450 w 736600"/>
              <a:gd name="connsiteY3" fmla="*/ 1214244 h 1214244"/>
              <a:gd name="connsiteX4" fmla="*/ 0 w 736600"/>
              <a:gd name="connsiteY4" fmla="*/ 1214244 h 1214244"/>
              <a:gd name="connsiteX0" fmla="*/ 0 w 711200"/>
              <a:gd name="connsiteY0" fmla="*/ 1188844 h 1214244"/>
              <a:gd name="connsiteX1" fmla="*/ 158750 w 711200"/>
              <a:gd name="connsiteY1" fmla="*/ 0 h 1214244"/>
              <a:gd name="connsiteX2" fmla="*/ 711200 w 711200"/>
              <a:gd name="connsiteY2" fmla="*/ 0 h 1214244"/>
              <a:gd name="connsiteX3" fmla="*/ 527050 w 711200"/>
              <a:gd name="connsiteY3" fmla="*/ 1214244 h 1214244"/>
              <a:gd name="connsiteX4" fmla="*/ 0 w 711200"/>
              <a:gd name="connsiteY4" fmla="*/ 1188844 h 1214244"/>
              <a:gd name="connsiteX0" fmla="*/ 0 w 711200"/>
              <a:gd name="connsiteY0" fmla="*/ 1188844 h 1239644"/>
              <a:gd name="connsiteX1" fmla="*/ 158750 w 711200"/>
              <a:gd name="connsiteY1" fmla="*/ 0 h 1239644"/>
              <a:gd name="connsiteX2" fmla="*/ 711200 w 711200"/>
              <a:gd name="connsiteY2" fmla="*/ 0 h 1239644"/>
              <a:gd name="connsiteX3" fmla="*/ 552450 w 711200"/>
              <a:gd name="connsiteY3" fmla="*/ 1239644 h 1239644"/>
              <a:gd name="connsiteX4" fmla="*/ 0 w 711200"/>
              <a:gd name="connsiteY4" fmla="*/ 1188844 h 1239644"/>
              <a:gd name="connsiteX0" fmla="*/ 0 w 698500"/>
              <a:gd name="connsiteY0" fmla="*/ 1169794 h 1239644"/>
              <a:gd name="connsiteX1" fmla="*/ 146050 w 698500"/>
              <a:gd name="connsiteY1" fmla="*/ 0 h 1239644"/>
              <a:gd name="connsiteX2" fmla="*/ 698500 w 698500"/>
              <a:gd name="connsiteY2" fmla="*/ 0 h 1239644"/>
              <a:gd name="connsiteX3" fmla="*/ 539750 w 698500"/>
              <a:gd name="connsiteY3" fmla="*/ 1239644 h 1239644"/>
              <a:gd name="connsiteX4" fmla="*/ 0 w 698500"/>
              <a:gd name="connsiteY4" fmla="*/ 1169794 h 1239644"/>
              <a:gd name="connsiteX0" fmla="*/ 0 w 692150"/>
              <a:gd name="connsiteY0" fmla="*/ 1169794 h 1239644"/>
              <a:gd name="connsiteX1" fmla="*/ 139700 w 692150"/>
              <a:gd name="connsiteY1" fmla="*/ 0 h 1239644"/>
              <a:gd name="connsiteX2" fmla="*/ 692150 w 692150"/>
              <a:gd name="connsiteY2" fmla="*/ 0 h 1239644"/>
              <a:gd name="connsiteX3" fmla="*/ 533400 w 692150"/>
              <a:gd name="connsiteY3" fmla="*/ 1239644 h 1239644"/>
              <a:gd name="connsiteX4" fmla="*/ 0 w 692150"/>
              <a:gd name="connsiteY4" fmla="*/ 1169794 h 1239644"/>
              <a:gd name="connsiteX0" fmla="*/ 0 w 692150"/>
              <a:gd name="connsiteY0" fmla="*/ 1169794 h 1226944"/>
              <a:gd name="connsiteX1" fmla="*/ 139700 w 692150"/>
              <a:gd name="connsiteY1" fmla="*/ 0 h 1226944"/>
              <a:gd name="connsiteX2" fmla="*/ 692150 w 692150"/>
              <a:gd name="connsiteY2" fmla="*/ 0 h 1226944"/>
              <a:gd name="connsiteX3" fmla="*/ 558800 w 692150"/>
              <a:gd name="connsiteY3" fmla="*/ 1226944 h 1226944"/>
              <a:gd name="connsiteX4" fmla="*/ 0 w 692150"/>
              <a:gd name="connsiteY4" fmla="*/ 1169794 h 1226944"/>
              <a:gd name="connsiteX0" fmla="*/ 0 w 692150"/>
              <a:gd name="connsiteY0" fmla="*/ 1169794 h 1258694"/>
              <a:gd name="connsiteX1" fmla="*/ 139700 w 692150"/>
              <a:gd name="connsiteY1" fmla="*/ 0 h 1258694"/>
              <a:gd name="connsiteX2" fmla="*/ 692150 w 692150"/>
              <a:gd name="connsiteY2" fmla="*/ 0 h 1258694"/>
              <a:gd name="connsiteX3" fmla="*/ 577850 w 692150"/>
              <a:gd name="connsiteY3" fmla="*/ 1258694 h 1258694"/>
              <a:gd name="connsiteX4" fmla="*/ 0 w 692150"/>
              <a:gd name="connsiteY4" fmla="*/ 1169794 h 1258694"/>
              <a:gd name="connsiteX0" fmla="*/ 0 w 692150"/>
              <a:gd name="connsiteY0" fmla="*/ 1169794 h 1245994"/>
              <a:gd name="connsiteX1" fmla="*/ 139700 w 692150"/>
              <a:gd name="connsiteY1" fmla="*/ 0 h 1245994"/>
              <a:gd name="connsiteX2" fmla="*/ 692150 w 692150"/>
              <a:gd name="connsiteY2" fmla="*/ 0 h 1245994"/>
              <a:gd name="connsiteX3" fmla="*/ 558800 w 692150"/>
              <a:gd name="connsiteY3" fmla="*/ 1245994 h 1245994"/>
              <a:gd name="connsiteX4" fmla="*/ 0 w 692150"/>
              <a:gd name="connsiteY4" fmla="*/ 1169794 h 12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1245994">
                <a:moveTo>
                  <a:pt x="0" y="1169794"/>
                </a:moveTo>
                <a:lnTo>
                  <a:pt x="139700" y="0"/>
                </a:lnTo>
                <a:lnTo>
                  <a:pt x="692150" y="0"/>
                </a:lnTo>
                <a:lnTo>
                  <a:pt x="558800" y="1245994"/>
                </a:lnTo>
                <a:lnTo>
                  <a:pt x="0" y="116979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13 Trapecio">
            <a:extLst>
              <a:ext uri="{FF2B5EF4-FFF2-40B4-BE49-F238E27FC236}">
                <a16:creationId xmlns:a16="http://schemas.microsoft.com/office/drawing/2014/main" id="{CB368A0B-3F8A-3FAE-FABE-3998615F65F1}"/>
              </a:ext>
            </a:extLst>
          </p:cNvPr>
          <p:cNvSpPr/>
          <p:nvPr/>
        </p:nvSpPr>
        <p:spPr>
          <a:xfrm>
            <a:off x="7625365" y="2722371"/>
            <a:ext cx="412750" cy="288092"/>
          </a:xfrm>
          <a:prstGeom prst="trapezoid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16 Rectángulo">
            <a:extLst>
              <a:ext uri="{FF2B5EF4-FFF2-40B4-BE49-F238E27FC236}">
                <a16:creationId xmlns:a16="http://schemas.microsoft.com/office/drawing/2014/main" id="{C18D8CBA-7204-EAAF-9BC9-D05AD2A29AC2}"/>
              </a:ext>
            </a:extLst>
          </p:cNvPr>
          <p:cNvSpPr/>
          <p:nvPr/>
        </p:nvSpPr>
        <p:spPr>
          <a:xfrm>
            <a:off x="1863866" y="3146085"/>
            <a:ext cx="565150" cy="835760"/>
          </a:xfrm>
          <a:custGeom>
            <a:avLst/>
            <a:gdLst>
              <a:gd name="connsiteX0" fmla="*/ 0 w 565150"/>
              <a:gd name="connsiteY0" fmla="*/ 0 h 835760"/>
              <a:gd name="connsiteX1" fmla="*/ 565150 w 565150"/>
              <a:gd name="connsiteY1" fmla="*/ 0 h 835760"/>
              <a:gd name="connsiteX2" fmla="*/ 565150 w 565150"/>
              <a:gd name="connsiteY2" fmla="*/ 835760 h 835760"/>
              <a:gd name="connsiteX3" fmla="*/ 0 w 565150"/>
              <a:gd name="connsiteY3" fmla="*/ 835760 h 835760"/>
              <a:gd name="connsiteX4" fmla="*/ 0 w 565150"/>
              <a:gd name="connsiteY4" fmla="*/ 0 h 835760"/>
              <a:gd name="connsiteX0" fmla="*/ 0 w 565150"/>
              <a:gd name="connsiteY0" fmla="*/ 0 h 835760"/>
              <a:gd name="connsiteX1" fmla="*/ 533400 w 565150"/>
              <a:gd name="connsiteY1" fmla="*/ 0 h 835760"/>
              <a:gd name="connsiteX2" fmla="*/ 565150 w 565150"/>
              <a:gd name="connsiteY2" fmla="*/ 835760 h 835760"/>
              <a:gd name="connsiteX3" fmla="*/ 0 w 565150"/>
              <a:gd name="connsiteY3" fmla="*/ 835760 h 835760"/>
              <a:gd name="connsiteX4" fmla="*/ 0 w 565150"/>
              <a:gd name="connsiteY4" fmla="*/ 0 h 8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50" h="835760">
                <a:moveTo>
                  <a:pt x="0" y="0"/>
                </a:moveTo>
                <a:lnTo>
                  <a:pt x="533400" y="0"/>
                </a:lnTo>
                <a:lnTo>
                  <a:pt x="565150" y="835760"/>
                </a:lnTo>
                <a:lnTo>
                  <a:pt x="0" y="835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32 Paralelogramo">
            <a:extLst>
              <a:ext uri="{FF2B5EF4-FFF2-40B4-BE49-F238E27FC236}">
                <a16:creationId xmlns:a16="http://schemas.microsoft.com/office/drawing/2014/main" id="{7D2AFC25-44B3-5B50-8C86-E8A98ED981E0}"/>
              </a:ext>
            </a:extLst>
          </p:cNvPr>
          <p:cNvSpPr/>
          <p:nvPr/>
        </p:nvSpPr>
        <p:spPr>
          <a:xfrm rot="10471846">
            <a:off x="2549052" y="2440262"/>
            <a:ext cx="952237" cy="409395"/>
          </a:xfrm>
          <a:custGeom>
            <a:avLst/>
            <a:gdLst>
              <a:gd name="connsiteX0" fmla="*/ 0 w 992584"/>
              <a:gd name="connsiteY0" fmla="*/ 388616 h 388616"/>
              <a:gd name="connsiteX1" fmla="*/ 35115 w 992584"/>
              <a:gd name="connsiteY1" fmla="*/ 0 h 388616"/>
              <a:gd name="connsiteX2" fmla="*/ 992584 w 992584"/>
              <a:gd name="connsiteY2" fmla="*/ 0 h 388616"/>
              <a:gd name="connsiteX3" fmla="*/ 957469 w 992584"/>
              <a:gd name="connsiteY3" fmla="*/ 388616 h 388616"/>
              <a:gd name="connsiteX4" fmla="*/ 0 w 992584"/>
              <a:gd name="connsiteY4" fmla="*/ 388616 h 388616"/>
              <a:gd name="connsiteX0" fmla="*/ 0 w 992584"/>
              <a:gd name="connsiteY0" fmla="*/ 388616 h 409395"/>
              <a:gd name="connsiteX1" fmla="*/ 35115 w 992584"/>
              <a:gd name="connsiteY1" fmla="*/ 0 h 409395"/>
              <a:gd name="connsiteX2" fmla="*/ 992584 w 992584"/>
              <a:gd name="connsiteY2" fmla="*/ 0 h 409395"/>
              <a:gd name="connsiteX3" fmla="*/ 974616 w 992584"/>
              <a:gd name="connsiteY3" fmla="*/ 409395 h 409395"/>
              <a:gd name="connsiteX4" fmla="*/ 0 w 992584"/>
              <a:gd name="connsiteY4" fmla="*/ 388616 h 409395"/>
              <a:gd name="connsiteX0" fmla="*/ 5232 w 957469"/>
              <a:gd name="connsiteY0" fmla="*/ 366963 h 409395"/>
              <a:gd name="connsiteX1" fmla="*/ 0 w 957469"/>
              <a:gd name="connsiteY1" fmla="*/ 0 h 409395"/>
              <a:gd name="connsiteX2" fmla="*/ 957469 w 957469"/>
              <a:gd name="connsiteY2" fmla="*/ 0 h 409395"/>
              <a:gd name="connsiteX3" fmla="*/ 939501 w 957469"/>
              <a:gd name="connsiteY3" fmla="*/ 409395 h 409395"/>
              <a:gd name="connsiteX4" fmla="*/ 5232 w 957469"/>
              <a:gd name="connsiteY4" fmla="*/ 366963 h 409395"/>
              <a:gd name="connsiteX0" fmla="*/ 0 w 952237"/>
              <a:gd name="connsiteY0" fmla="*/ 366963 h 409395"/>
              <a:gd name="connsiteX1" fmla="*/ 20052 w 952237"/>
              <a:gd name="connsiteY1" fmla="*/ 2420 h 409395"/>
              <a:gd name="connsiteX2" fmla="*/ 952237 w 952237"/>
              <a:gd name="connsiteY2" fmla="*/ 0 h 409395"/>
              <a:gd name="connsiteX3" fmla="*/ 934269 w 952237"/>
              <a:gd name="connsiteY3" fmla="*/ 409395 h 409395"/>
              <a:gd name="connsiteX4" fmla="*/ 0 w 952237"/>
              <a:gd name="connsiteY4" fmla="*/ 366963 h 4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237" h="409395">
                <a:moveTo>
                  <a:pt x="0" y="366963"/>
                </a:moveTo>
                <a:lnTo>
                  <a:pt x="20052" y="2420"/>
                </a:lnTo>
                <a:lnTo>
                  <a:pt x="952237" y="0"/>
                </a:lnTo>
                <a:lnTo>
                  <a:pt x="934269" y="409395"/>
                </a:lnTo>
                <a:lnTo>
                  <a:pt x="0" y="36696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32 Paralelogramo">
            <a:extLst>
              <a:ext uri="{FF2B5EF4-FFF2-40B4-BE49-F238E27FC236}">
                <a16:creationId xmlns:a16="http://schemas.microsoft.com/office/drawing/2014/main" id="{297675E6-DD08-6EB0-B81C-A3B09A1DE1D8}"/>
              </a:ext>
            </a:extLst>
          </p:cNvPr>
          <p:cNvSpPr/>
          <p:nvPr/>
        </p:nvSpPr>
        <p:spPr>
          <a:xfrm rot="10471846">
            <a:off x="2610247" y="3204153"/>
            <a:ext cx="904493" cy="638771"/>
          </a:xfrm>
          <a:custGeom>
            <a:avLst/>
            <a:gdLst>
              <a:gd name="connsiteX0" fmla="*/ 0 w 992584"/>
              <a:gd name="connsiteY0" fmla="*/ 388616 h 388616"/>
              <a:gd name="connsiteX1" fmla="*/ 35115 w 992584"/>
              <a:gd name="connsiteY1" fmla="*/ 0 h 388616"/>
              <a:gd name="connsiteX2" fmla="*/ 992584 w 992584"/>
              <a:gd name="connsiteY2" fmla="*/ 0 h 388616"/>
              <a:gd name="connsiteX3" fmla="*/ 957469 w 992584"/>
              <a:gd name="connsiteY3" fmla="*/ 388616 h 388616"/>
              <a:gd name="connsiteX4" fmla="*/ 0 w 992584"/>
              <a:gd name="connsiteY4" fmla="*/ 388616 h 388616"/>
              <a:gd name="connsiteX0" fmla="*/ 0 w 992584"/>
              <a:gd name="connsiteY0" fmla="*/ 388616 h 409395"/>
              <a:gd name="connsiteX1" fmla="*/ 35115 w 992584"/>
              <a:gd name="connsiteY1" fmla="*/ 0 h 409395"/>
              <a:gd name="connsiteX2" fmla="*/ 992584 w 992584"/>
              <a:gd name="connsiteY2" fmla="*/ 0 h 409395"/>
              <a:gd name="connsiteX3" fmla="*/ 974616 w 992584"/>
              <a:gd name="connsiteY3" fmla="*/ 409395 h 409395"/>
              <a:gd name="connsiteX4" fmla="*/ 0 w 992584"/>
              <a:gd name="connsiteY4" fmla="*/ 388616 h 409395"/>
              <a:gd name="connsiteX0" fmla="*/ 5232 w 957469"/>
              <a:gd name="connsiteY0" fmla="*/ 366963 h 409395"/>
              <a:gd name="connsiteX1" fmla="*/ 0 w 957469"/>
              <a:gd name="connsiteY1" fmla="*/ 0 h 409395"/>
              <a:gd name="connsiteX2" fmla="*/ 957469 w 957469"/>
              <a:gd name="connsiteY2" fmla="*/ 0 h 409395"/>
              <a:gd name="connsiteX3" fmla="*/ 939501 w 957469"/>
              <a:gd name="connsiteY3" fmla="*/ 409395 h 409395"/>
              <a:gd name="connsiteX4" fmla="*/ 5232 w 957469"/>
              <a:gd name="connsiteY4" fmla="*/ 366963 h 409395"/>
              <a:gd name="connsiteX0" fmla="*/ 0 w 952237"/>
              <a:gd name="connsiteY0" fmla="*/ 366963 h 409395"/>
              <a:gd name="connsiteX1" fmla="*/ 20052 w 952237"/>
              <a:gd name="connsiteY1" fmla="*/ 2420 h 409395"/>
              <a:gd name="connsiteX2" fmla="*/ 952237 w 952237"/>
              <a:gd name="connsiteY2" fmla="*/ 0 h 409395"/>
              <a:gd name="connsiteX3" fmla="*/ 934269 w 952237"/>
              <a:gd name="connsiteY3" fmla="*/ 409395 h 409395"/>
              <a:gd name="connsiteX4" fmla="*/ 0 w 952237"/>
              <a:gd name="connsiteY4" fmla="*/ 366963 h 409395"/>
              <a:gd name="connsiteX0" fmla="*/ 0 w 934269"/>
              <a:gd name="connsiteY0" fmla="*/ 601180 h 643612"/>
              <a:gd name="connsiteX1" fmla="*/ 20052 w 934269"/>
              <a:gd name="connsiteY1" fmla="*/ 236637 h 643612"/>
              <a:gd name="connsiteX2" fmla="*/ 904493 w 934269"/>
              <a:gd name="connsiteY2" fmla="*/ 0 h 643612"/>
              <a:gd name="connsiteX3" fmla="*/ 934269 w 934269"/>
              <a:gd name="connsiteY3" fmla="*/ 643612 h 643612"/>
              <a:gd name="connsiteX4" fmla="*/ 0 w 934269"/>
              <a:gd name="connsiteY4" fmla="*/ 601180 h 643612"/>
              <a:gd name="connsiteX0" fmla="*/ 0 w 904493"/>
              <a:gd name="connsiteY0" fmla="*/ 601180 h 638771"/>
              <a:gd name="connsiteX1" fmla="*/ 20052 w 904493"/>
              <a:gd name="connsiteY1" fmla="*/ 236637 h 638771"/>
              <a:gd name="connsiteX2" fmla="*/ 904493 w 904493"/>
              <a:gd name="connsiteY2" fmla="*/ 0 h 638771"/>
              <a:gd name="connsiteX3" fmla="*/ 883700 w 904493"/>
              <a:gd name="connsiteY3" fmla="*/ 638771 h 638771"/>
              <a:gd name="connsiteX4" fmla="*/ 0 w 904493"/>
              <a:gd name="connsiteY4" fmla="*/ 601180 h 638771"/>
              <a:gd name="connsiteX0" fmla="*/ 0 w 904493"/>
              <a:gd name="connsiteY0" fmla="*/ 601180 h 638771"/>
              <a:gd name="connsiteX1" fmla="*/ 14000 w 904493"/>
              <a:gd name="connsiteY1" fmla="*/ 299848 h 638771"/>
              <a:gd name="connsiteX2" fmla="*/ 904493 w 904493"/>
              <a:gd name="connsiteY2" fmla="*/ 0 h 638771"/>
              <a:gd name="connsiteX3" fmla="*/ 883700 w 904493"/>
              <a:gd name="connsiteY3" fmla="*/ 638771 h 638771"/>
              <a:gd name="connsiteX4" fmla="*/ 0 w 904493"/>
              <a:gd name="connsiteY4" fmla="*/ 601180 h 63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493" h="638771">
                <a:moveTo>
                  <a:pt x="0" y="601180"/>
                </a:moveTo>
                <a:lnTo>
                  <a:pt x="14000" y="299848"/>
                </a:lnTo>
                <a:lnTo>
                  <a:pt x="904493" y="0"/>
                </a:lnTo>
                <a:lnTo>
                  <a:pt x="883700" y="638771"/>
                </a:lnTo>
                <a:lnTo>
                  <a:pt x="0" y="60118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32 Paralelogramo">
            <a:extLst>
              <a:ext uri="{FF2B5EF4-FFF2-40B4-BE49-F238E27FC236}">
                <a16:creationId xmlns:a16="http://schemas.microsoft.com/office/drawing/2014/main" id="{3C0C5519-F53D-C474-C870-AEE84AAEC26F}"/>
              </a:ext>
            </a:extLst>
          </p:cNvPr>
          <p:cNvSpPr/>
          <p:nvPr/>
        </p:nvSpPr>
        <p:spPr>
          <a:xfrm rot="10471846">
            <a:off x="2552267" y="2823558"/>
            <a:ext cx="465174" cy="453585"/>
          </a:xfrm>
          <a:custGeom>
            <a:avLst/>
            <a:gdLst>
              <a:gd name="connsiteX0" fmla="*/ 0 w 992584"/>
              <a:gd name="connsiteY0" fmla="*/ 388616 h 388616"/>
              <a:gd name="connsiteX1" fmla="*/ 35115 w 992584"/>
              <a:gd name="connsiteY1" fmla="*/ 0 h 388616"/>
              <a:gd name="connsiteX2" fmla="*/ 992584 w 992584"/>
              <a:gd name="connsiteY2" fmla="*/ 0 h 388616"/>
              <a:gd name="connsiteX3" fmla="*/ 957469 w 992584"/>
              <a:gd name="connsiteY3" fmla="*/ 388616 h 388616"/>
              <a:gd name="connsiteX4" fmla="*/ 0 w 992584"/>
              <a:gd name="connsiteY4" fmla="*/ 388616 h 388616"/>
              <a:gd name="connsiteX0" fmla="*/ 0 w 992584"/>
              <a:gd name="connsiteY0" fmla="*/ 388616 h 409395"/>
              <a:gd name="connsiteX1" fmla="*/ 35115 w 992584"/>
              <a:gd name="connsiteY1" fmla="*/ 0 h 409395"/>
              <a:gd name="connsiteX2" fmla="*/ 992584 w 992584"/>
              <a:gd name="connsiteY2" fmla="*/ 0 h 409395"/>
              <a:gd name="connsiteX3" fmla="*/ 974616 w 992584"/>
              <a:gd name="connsiteY3" fmla="*/ 409395 h 409395"/>
              <a:gd name="connsiteX4" fmla="*/ 0 w 992584"/>
              <a:gd name="connsiteY4" fmla="*/ 388616 h 409395"/>
              <a:gd name="connsiteX0" fmla="*/ 5232 w 957469"/>
              <a:gd name="connsiteY0" fmla="*/ 366963 h 409395"/>
              <a:gd name="connsiteX1" fmla="*/ 0 w 957469"/>
              <a:gd name="connsiteY1" fmla="*/ 0 h 409395"/>
              <a:gd name="connsiteX2" fmla="*/ 957469 w 957469"/>
              <a:gd name="connsiteY2" fmla="*/ 0 h 409395"/>
              <a:gd name="connsiteX3" fmla="*/ 939501 w 957469"/>
              <a:gd name="connsiteY3" fmla="*/ 409395 h 409395"/>
              <a:gd name="connsiteX4" fmla="*/ 5232 w 957469"/>
              <a:gd name="connsiteY4" fmla="*/ 366963 h 409395"/>
              <a:gd name="connsiteX0" fmla="*/ 0 w 952237"/>
              <a:gd name="connsiteY0" fmla="*/ 366963 h 409395"/>
              <a:gd name="connsiteX1" fmla="*/ 20052 w 952237"/>
              <a:gd name="connsiteY1" fmla="*/ 2420 h 409395"/>
              <a:gd name="connsiteX2" fmla="*/ 952237 w 952237"/>
              <a:gd name="connsiteY2" fmla="*/ 0 h 409395"/>
              <a:gd name="connsiteX3" fmla="*/ 934269 w 952237"/>
              <a:gd name="connsiteY3" fmla="*/ 409395 h 409395"/>
              <a:gd name="connsiteX4" fmla="*/ 0 w 952237"/>
              <a:gd name="connsiteY4" fmla="*/ 366963 h 409395"/>
              <a:gd name="connsiteX0" fmla="*/ 0 w 952237"/>
              <a:gd name="connsiteY0" fmla="*/ 366963 h 413295"/>
              <a:gd name="connsiteX1" fmla="*/ 20052 w 952237"/>
              <a:gd name="connsiteY1" fmla="*/ 2420 h 413295"/>
              <a:gd name="connsiteX2" fmla="*/ 952237 w 952237"/>
              <a:gd name="connsiteY2" fmla="*/ 0 h 413295"/>
              <a:gd name="connsiteX3" fmla="*/ 882388 w 952237"/>
              <a:gd name="connsiteY3" fmla="*/ 413295 h 413295"/>
              <a:gd name="connsiteX4" fmla="*/ 0 w 952237"/>
              <a:gd name="connsiteY4" fmla="*/ 366963 h 413295"/>
              <a:gd name="connsiteX0" fmla="*/ 0 w 967331"/>
              <a:gd name="connsiteY0" fmla="*/ 379000 h 413295"/>
              <a:gd name="connsiteX1" fmla="*/ 35146 w 967331"/>
              <a:gd name="connsiteY1" fmla="*/ 2420 h 413295"/>
              <a:gd name="connsiteX2" fmla="*/ 967331 w 967331"/>
              <a:gd name="connsiteY2" fmla="*/ 0 h 413295"/>
              <a:gd name="connsiteX3" fmla="*/ 897482 w 967331"/>
              <a:gd name="connsiteY3" fmla="*/ 413295 h 413295"/>
              <a:gd name="connsiteX4" fmla="*/ 0 w 967331"/>
              <a:gd name="connsiteY4" fmla="*/ 379000 h 413295"/>
              <a:gd name="connsiteX0" fmla="*/ 2857 w 932186"/>
              <a:gd name="connsiteY0" fmla="*/ 380816 h 413295"/>
              <a:gd name="connsiteX1" fmla="*/ 1 w 932186"/>
              <a:gd name="connsiteY1" fmla="*/ 2420 h 413295"/>
              <a:gd name="connsiteX2" fmla="*/ 932186 w 932186"/>
              <a:gd name="connsiteY2" fmla="*/ 0 h 413295"/>
              <a:gd name="connsiteX3" fmla="*/ 862337 w 932186"/>
              <a:gd name="connsiteY3" fmla="*/ 413295 h 413295"/>
              <a:gd name="connsiteX4" fmla="*/ 2857 w 932186"/>
              <a:gd name="connsiteY4" fmla="*/ 380816 h 41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186" h="413295">
                <a:moveTo>
                  <a:pt x="2857" y="380816"/>
                </a:moveTo>
                <a:lnTo>
                  <a:pt x="1" y="2420"/>
                </a:lnTo>
                <a:lnTo>
                  <a:pt x="932186" y="0"/>
                </a:lnTo>
                <a:lnTo>
                  <a:pt x="862337" y="413295"/>
                </a:lnTo>
                <a:lnTo>
                  <a:pt x="2857" y="38081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37 Rectángulo">
            <a:extLst>
              <a:ext uri="{FF2B5EF4-FFF2-40B4-BE49-F238E27FC236}">
                <a16:creationId xmlns:a16="http://schemas.microsoft.com/office/drawing/2014/main" id="{BD589FBA-95FC-8B20-0C17-94C2C9DBF5C6}"/>
              </a:ext>
            </a:extLst>
          </p:cNvPr>
          <p:cNvSpPr/>
          <p:nvPr/>
        </p:nvSpPr>
        <p:spPr>
          <a:xfrm>
            <a:off x="6189203" y="5334772"/>
            <a:ext cx="845852" cy="200055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40 CuadroTexto">
            <a:extLst>
              <a:ext uri="{FF2B5EF4-FFF2-40B4-BE49-F238E27FC236}">
                <a16:creationId xmlns:a16="http://schemas.microsoft.com/office/drawing/2014/main" id="{26997BC3-536A-E6D9-7D09-8DBD5F45956D}"/>
              </a:ext>
            </a:extLst>
          </p:cNvPr>
          <p:cNvSpPr txBox="1"/>
          <p:nvPr/>
        </p:nvSpPr>
        <p:spPr>
          <a:xfrm>
            <a:off x="7023625" y="5288379"/>
            <a:ext cx="347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Arial Black" pitchFamily="34" charset="0"/>
              </a:rPr>
              <a:t>ANTIGUA TERMINAL 1022,72 M2 </a:t>
            </a:r>
          </a:p>
        </p:txBody>
      </p:sp>
      <p:sp>
        <p:nvSpPr>
          <p:cNvPr id="32" name="44 CuadroTexto">
            <a:extLst>
              <a:ext uri="{FF2B5EF4-FFF2-40B4-BE49-F238E27FC236}">
                <a16:creationId xmlns:a16="http://schemas.microsoft.com/office/drawing/2014/main" id="{28C9E304-8655-96CF-579E-AE3FE8A1E58E}"/>
              </a:ext>
            </a:extLst>
          </p:cNvPr>
          <p:cNvSpPr txBox="1"/>
          <p:nvPr/>
        </p:nvSpPr>
        <p:spPr>
          <a:xfrm>
            <a:off x="2781552" y="3039375"/>
            <a:ext cx="43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Black" pitchFamily="34" charset="0"/>
              </a:rPr>
              <a:t>1</a:t>
            </a:r>
          </a:p>
        </p:txBody>
      </p:sp>
      <p:sp>
        <p:nvSpPr>
          <p:cNvPr id="33" name="45 Rectángulo">
            <a:extLst>
              <a:ext uri="{FF2B5EF4-FFF2-40B4-BE49-F238E27FC236}">
                <a16:creationId xmlns:a16="http://schemas.microsoft.com/office/drawing/2014/main" id="{0CEEF01D-65BF-5D1F-681C-7DDE03AD31C0}"/>
              </a:ext>
            </a:extLst>
          </p:cNvPr>
          <p:cNvSpPr/>
          <p:nvPr/>
        </p:nvSpPr>
        <p:spPr>
          <a:xfrm>
            <a:off x="1120543" y="5213921"/>
            <a:ext cx="4060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latin typeface="Arial Black" pitchFamily="34" charset="0"/>
              </a:rPr>
              <a:t>SANIDAD-CARGA-PORTERÍA 477,17 M2 </a:t>
            </a:r>
          </a:p>
        </p:txBody>
      </p:sp>
      <p:sp>
        <p:nvSpPr>
          <p:cNvPr id="34" name="98 Rectángulo">
            <a:extLst>
              <a:ext uri="{FF2B5EF4-FFF2-40B4-BE49-F238E27FC236}">
                <a16:creationId xmlns:a16="http://schemas.microsoft.com/office/drawing/2014/main" id="{FEA1E870-461D-FB7D-BB26-742E6D5161D6}"/>
              </a:ext>
            </a:extLst>
          </p:cNvPr>
          <p:cNvSpPr/>
          <p:nvPr/>
        </p:nvSpPr>
        <p:spPr>
          <a:xfrm>
            <a:off x="1117366" y="5589557"/>
            <a:ext cx="3236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latin typeface="Arial Black" pitchFamily="34" charset="0"/>
              </a:rPr>
              <a:t>NUEVA TERMINAL 1968,58 M2 </a:t>
            </a:r>
          </a:p>
        </p:txBody>
      </p:sp>
      <p:sp>
        <p:nvSpPr>
          <p:cNvPr id="35" name="99 Rectángulo">
            <a:extLst>
              <a:ext uri="{FF2B5EF4-FFF2-40B4-BE49-F238E27FC236}">
                <a16:creationId xmlns:a16="http://schemas.microsoft.com/office/drawing/2014/main" id="{F216FA36-D960-A551-8603-357E055B2748}"/>
              </a:ext>
            </a:extLst>
          </p:cNvPr>
          <p:cNvSpPr/>
          <p:nvPr/>
        </p:nvSpPr>
        <p:spPr>
          <a:xfrm>
            <a:off x="1131868" y="5915840"/>
            <a:ext cx="4010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latin typeface="Arial Black" pitchFamily="34" charset="0"/>
              </a:rPr>
              <a:t>SUB ESTACIÓN ELÉCTRICA 198,70 M2 </a:t>
            </a:r>
          </a:p>
        </p:txBody>
      </p:sp>
      <p:sp>
        <p:nvSpPr>
          <p:cNvPr id="36" name="1 Rectángulo">
            <a:extLst>
              <a:ext uri="{FF2B5EF4-FFF2-40B4-BE49-F238E27FC236}">
                <a16:creationId xmlns:a16="http://schemas.microsoft.com/office/drawing/2014/main" id="{0FADFC49-EF4E-1A21-17B8-632B6E702935}"/>
              </a:ext>
            </a:extLst>
          </p:cNvPr>
          <p:cNvSpPr/>
          <p:nvPr/>
        </p:nvSpPr>
        <p:spPr>
          <a:xfrm>
            <a:off x="470271" y="5232427"/>
            <a:ext cx="5048562" cy="1127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6 Rectángulo">
            <a:extLst>
              <a:ext uri="{FF2B5EF4-FFF2-40B4-BE49-F238E27FC236}">
                <a16:creationId xmlns:a16="http://schemas.microsoft.com/office/drawing/2014/main" id="{40F59C79-789A-34A0-13CF-5A20FA60C776}"/>
              </a:ext>
            </a:extLst>
          </p:cNvPr>
          <p:cNvSpPr/>
          <p:nvPr/>
        </p:nvSpPr>
        <p:spPr>
          <a:xfrm>
            <a:off x="6013424" y="5238854"/>
            <a:ext cx="4488731" cy="391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10 CuadroTexto">
            <a:extLst>
              <a:ext uri="{FF2B5EF4-FFF2-40B4-BE49-F238E27FC236}">
                <a16:creationId xmlns:a16="http://schemas.microsoft.com/office/drawing/2014/main" id="{2F027AD9-CFE9-25B5-1805-C03FDB0445A9}"/>
              </a:ext>
            </a:extLst>
          </p:cNvPr>
          <p:cNvSpPr txBox="1"/>
          <p:nvPr/>
        </p:nvSpPr>
        <p:spPr>
          <a:xfrm>
            <a:off x="631825" y="5265641"/>
            <a:ext cx="42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 Black" pitchFamily="34" charset="0"/>
              </a:rPr>
              <a:t>1</a:t>
            </a:r>
          </a:p>
        </p:txBody>
      </p:sp>
      <p:sp>
        <p:nvSpPr>
          <p:cNvPr id="39" name="35 CuadroTexto">
            <a:extLst>
              <a:ext uri="{FF2B5EF4-FFF2-40B4-BE49-F238E27FC236}">
                <a16:creationId xmlns:a16="http://schemas.microsoft.com/office/drawing/2014/main" id="{6249FC37-E8C4-BFED-FBB5-1CDD2894235A}"/>
              </a:ext>
            </a:extLst>
          </p:cNvPr>
          <p:cNvSpPr txBox="1"/>
          <p:nvPr/>
        </p:nvSpPr>
        <p:spPr>
          <a:xfrm>
            <a:off x="628107" y="5620335"/>
            <a:ext cx="42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 Black" pitchFamily="34" charset="0"/>
              </a:rPr>
              <a:t>2</a:t>
            </a:r>
          </a:p>
        </p:txBody>
      </p:sp>
      <p:sp>
        <p:nvSpPr>
          <p:cNvPr id="40" name="36 CuadroTexto">
            <a:extLst>
              <a:ext uri="{FF2B5EF4-FFF2-40B4-BE49-F238E27FC236}">
                <a16:creationId xmlns:a16="http://schemas.microsoft.com/office/drawing/2014/main" id="{EFCA6D1D-276E-5CE3-F5C2-A51561F25E29}"/>
              </a:ext>
            </a:extLst>
          </p:cNvPr>
          <p:cNvSpPr txBox="1"/>
          <p:nvPr/>
        </p:nvSpPr>
        <p:spPr>
          <a:xfrm>
            <a:off x="639242" y="5976164"/>
            <a:ext cx="42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 Black" pitchFamily="34" charset="0"/>
              </a:rPr>
              <a:t>3</a:t>
            </a:r>
          </a:p>
        </p:txBody>
      </p:sp>
      <p:sp>
        <p:nvSpPr>
          <p:cNvPr id="41" name="Título 40">
            <a:extLst>
              <a:ext uri="{FF2B5EF4-FFF2-40B4-BE49-F238E27FC236}">
                <a16:creationId xmlns:a16="http://schemas.microsoft.com/office/drawing/2014/main" id="{2E6358A0-9CAB-F6B0-205B-667462A29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5914" y="5642368"/>
            <a:ext cx="11194881" cy="1104619"/>
          </a:xfrm>
        </p:spPr>
        <p:txBody>
          <a:bodyPr>
            <a:normAutofit/>
          </a:bodyPr>
          <a:lstStyle/>
          <a:p>
            <a:r>
              <a:rPr lang="es-MX" sz="2000" b="1" dirty="0">
                <a:latin typeface="Montserrat" panose="00000500000000000000" pitchFamily="2" charset="0"/>
              </a:rPr>
              <a:t>TERMINAL EXISTENTE &amp; DISEÑO</a:t>
            </a:r>
            <a:endParaRPr lang="es-CO" sz="2000" b="1" dirty="0">
              <a:latin typeface="Montserrat" panose="00000500000000000000" pitchFamily="2" charset="0"/>
            </a:endParaRPr>
          </a:p>
        </p:txBody>
      </p:sp>
      <p:sp>
        <p:nvSpPr>
          <p:cNvPr id="2" name="44 CuadroTexto">
            <a:extLst>
              <a:ext uri="{FF2B5EF4-FFF2-40B4-BE49-F238E27FC236}">
                <a16:creationId xmlns:a16="http://schemas.microsoft.com/office/drawing/2014/main" id="{B896391B-6E01-A3A0-8166-971B2F0F0FBB}"/>
              </a:ext>
            </a:extLst>
          </p:cNvPr>
          <p:cNvSpPr txBox="1"/>
          <p:nvPr/>
        </p:nvSpPr>
        <p:spPr>
          <a:xfrm>
            <a:off x="6287598" y="2198559"/>
            <a:ext cx="43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Black" pitchFamily="34" charset="0"/>
              </a:rPr>
              <a:t>2</a:t>
            </a:r>
          </a:p>
        </p:txBody>
      </p:sp>
      <p:sp>
        <p:nvSpPr>
          <p:cNvPr id="3" name="44 CuadroTexto">
            <a:extLst>
              <a:ext uri="{FF2B5EF4-FFF2-40B4-BE49-F238E27FC236}">
                <a16:creationId xmlns:a16="http://schemas.microsoft.com/office/drawing/2014/main" id="{D1C6EBA6-3614-73AF-51BC-119D0EDD76E1}"/>
              </a:ext>
            </a:extLst>
          </p:cNvPr>
          <p:cNvSpPr txBox="1"/>
          <p:nvPr/>
        </p:nvSpPr>
        <p:spPr>
          <a:xfrm>
            <a:off x="1990318" y="3306335"/>
            <a:ext cx="43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013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2E761-D310-1099-BCB0-06501DFF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13" y="5947218"/>
            <a:ext cx="10515600" cy="1325563"/>
          </a:xfrm>
        </p:spPr>
        <p:txBody>
          <a:bodyPr>
            <a:normAutofit/>
          </a:bodyPr>
          <a:lstStyle/>
          <a:p>
            <a:r>
              <a:rPr lang="es-MX" sz="1600" b="1" dirty="0">
                <a:latin typeface="Montserrat" panose="00000500000000000000" pitchFamily="2" charset="0"/>
              </a:rPr>
              <a:t>DISTRIBUCIÓN DE ÁREAS EN LA NUEVA TERMINAL AÉREA</a:t>
            </a:r>
            <a:endParaRPr lang="es-CO" sz="1600" b="1" dirty="0">
              <a:latin typeface="Montserrat" panose="00000500000000000000" pitchFamily="2" charset="0"/>
            </a:endParaRPr>
          </a:p>
        </p:txBody>
      </p:sp>
      <p:pic>
        <p:nvPicPr>
          <p:cNvPr id="4" name="image76.jpg">
            <a:extLst>
              <a:ext uri="{FF2B5EF4-FFF2-40B4-BE49-F238E27FC236}">
                <a16:creationId xmlns:a16="http://schemas.microsoft.com/office/drawing/2014/main" id="{9C349B7D-DCB8-943A-F977-CDF5724B0D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3513" y="1825625"/>
            <a:ext cx="10144973" cy="4351338"/>
          </a:xfrm>
          <a:prstGeom prst="rect">
            <a:avLst/>
          </a:prstGeom>
          <a:ln w="38100">
            <a:solidFill>
              <a:srgbClr val="000000"/>
            </a:solidFill>
            <a:prstDash val="solid"/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E158BCE-90D8-FFB9-6C89-945D715A2262}"/>
              </a:ext>
            </a:extLst>
          </p:cNvPr>
          <p:cNvSpPr txBox="1"/>
          <p:nvPr/>
        </p:nvSpPr>
        <p:spPr>
          <a:xfrm>
            <a:off x="1156544" y="577887"/>
            <a:ext cx="559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AEROPUERTO GERMÁN OLANO / 07 DE DICIEMBRE DE 2022</a:t>
            </a:r>
          </a:p>
        </p:txBody>
      </p:sp>
    </p:spTree>
    <p:extLst>
      <p:ext uri="{BB962C8B-B14F-4D97-AF65-F5344CB8AC3E}">
        <p14:creationId xmlns:p14="http://schemas.microsoft.com/office/powerpoint/2010/main" val="224060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AF9089-D80F-4BCE-3B99-3D03AA1D5D72}"/>
              </a:ext>
            </a:extLst>
          </p:cNvPr>
          <p:cNvSpPr txBox="1"/>
          <p:nvPr/>
        </p:nvSpPr>
        <p:spPr>
          <a:xfrm>
            <a:off x="1134173" y="3290500"/>
            <a:ext cx="2274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CONTRATO DE OBRA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45689-E3C6-483A-BFF4-43BF69B09B08}"/>
              </a:ext>
            </a:extLst>
          </p:cNvPr>
          <p:cNvSpPr txBox="1"/>
          <p:nvPr/>
        </p:nvSpPr>
        <p:spPr>
          <a:xfrm>
            <a:off x="410308" y="2498198"/>
            <a:ext cx="26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Montserrat" pitchFamily="2" charset="77"/>
              </a:rPr>
              <a:t>ACTIVIDADES ADMINISTRATIVAS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249B16-A263-9EA1-37FA-AC448C194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54061"/>
              </p:ext>
            </p:extLst>
          </p:nvPr>
        </p:nvGraphicFramePr>
        <p:xfrm>
          <a:off x="3259016" y="363416"/>
          <a:ext cx="7092462" cy="63401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0124">
                  <a:extLst>
                    <a:ext uri="{9D8B030D-6E8A-4147-A177-3AD203B41FA5}">
                      <a16:colId xmlns:a16="http://schemas.microsoft.com/office/drawing/2014/main" val="774180277"/>
                    </a:ext>
                  </a:extLst>
                </a:gridCol>
                <a:gridCol w="1007335">
                  <a:extLst>
                    <a:ext uri="{9D8B030D-6E8A-4147-A177-3AD203B41FA5}">
                      <a16:colId xmlns:a16="http://schemas.microsoft.com/office/drawing/2014/main" val="3099974476"/>
                    </a:ext>
                  </a:extLst>
                </a:gridCol>
                <a:gridCol w="4795003">
                  <a:extLst>
                    <a:ext uri="{9D8B030D-6E8A-4147-A177-3AD203B41FA5}">
                      <a16:colId xmlns:a16="http://schemas.microsoft.com/office/drawing/2014/main" val="2258977119"/>
                    </a:ext>
                  </a:extLst>
                </a:gridCol>
              </a:tblGrid>
              <a:tr h="132202">
                <a:tc gridSpan="2">
                  <a:txBody>
                    <a:bodyPr/>
                    <a:lstStyle/>
                    <a:p>
                      <a:pPr algn="ctr"/>
                      <a:r>
                        <a:rPr lang="es-CO" sz="1000" b="1">
                          <a:effectLst/>
                        </a:rPr>
                        <a:t>CONTRATISTA</a:t>
                      </a:r>
                      <a:endParaRPr lang="es-CO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>
                          <a:effectLst/>
                        </a:rPr>
                        <a:t>CONSORCIO AEROPUERTO DE PUERTO CARREÑO 2018</a:t>
                      </a:r>
                      <a:endParaRPr lang="es-CO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811403955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Contrato de Obra Nº: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No.18001550 H3 DE 2018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1309521077"/>
                  </a:ext>
                </a:extLst>
              </a:tr>
              <a:tr h="264404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Objeto: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CONTRATAR LOS ESTUDIOS, DISEÑOS, DEMOLICIÓN TERMINAL APTO PTO CARREÑO, INCLUYE LA SUBESTACIÓN ELÉCTRICA Y ACOMETIDA (VIGENCIA FUTURA). 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3722177596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NIT: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901.240.411-1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073397720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Fecha de suscripción del contrato: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27 de diciembre 2018 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85558659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Fecha de inicio contrato: 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5 de febrero de 2019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721627385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Tiempo de ejecución contrato de obra: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35 meses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499629884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Prorroga # 1 del Mod #7 hasta: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31 de julio de 2022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010781326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Prorroga #2 del Mod #8 hasta: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31 de Octubre de 2022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044409293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Suspensiones: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N/A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355471750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Fecha fin del contrato: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31 de Octubre de 2022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745753711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Valor anticipo: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$ 9.461.094.736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41704756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 dirty="0">
                          <a:effectLst/>
                        </a:rPr>
                        <a:t>Valor inicial del Contrato de Obra incluido IVA: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$ 31.536.982.452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1327392506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Valor adición #1 del Mod #5: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$ 9.716.931.130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1063665289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 dirty="0">
                          <a:effectLst/>
                        </a:rPr>
                        <a:t>Valor adición #2 del Mod #8: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>
                          <a:effectLst/>
                        </a:rPr>
                        <a:t>$ 412.000.000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313553244"/>
                  </a:ext>
                </a:extLst>
              </a:tr>
              <a:tr h="132202">
                <a:tc gridSpan="2">
                  <a:txBody>
                    <a:bodyPr/>
                    <a:lstStyle/>
                    <a:p>
                      <a:pPr algn="l"/>
                      <a:r>
                        <a:rPr lang="es-CO" sz="900" dirty="0">
                          <a:effectLst/>
                        </a:rPr>
                        <a:t>Valor Total Contrato de Obra incluido IVA: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CO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 dirty="0">
                          <a:effectLst/>
                        </a:rPr>
                        <a:t>$ 41.665.913.582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1207317093"/>
                  </a:ext>
                </a:extLst>
              </a:tr>
              <a:tr h="132202">
                <a:tc gridSpan="3">
                  <a:txBody>
                    <a:bodyPr/>
                    <a:lstStyle/>
                    <a:p>
                      <a:pPr algn="ctr"/>
                      <a:r>
                        <a:rPr lang="es-CO" sz="1000" b="1" dirty="0">
                          <a:effectLst/>
                        </a:rPr>
                        <a:t>MODIFICACIONES AL CONTRATO OBRA 18001550 H3 DE 2018</a:t>
                      </a:r>
                      <a:endParaRPr lang="es-CO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1593595806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MODIFICATORIO 01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INCLUSIÓN DE SIETE (07) ÍTEMS NO PREVISTOS SIN ADICIÓN Y SIN PRÓRROGA Y, MODIFICACIÓN EN LA FORMA PAGO DE LOS ESTUDIOS Y DISEÑOS.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INCLUSIÓN DE SIETE (07) ÍTEMS NO PREVISTOS SIN ADICIÓN Y SIN PRÓRROGA Y, MODIFICACIÓN EN LA FORMA PAGO DE LOS ESTUDIOS Y DISEÑOS.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3346582805"/>
                  </a:ext>
                </a:extLst>
              </a:tr>
              <a:tr h="132202">
                <a:tc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MODIFICATORIO 02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INCLUSIÓN DE VEINTISÉIS (26) ÍTEMS NO PREVISTOS SIN ADICIÓN Y SIN PRÓRROGA.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INCLUSIÓN DE VEINTISÉIS (26) ÍTEMS NO PREVISTOS SIN ADICIÓN Y SIN PRÓRROGA.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995079136"/>
                  </a:ext>
                </a:extLst>
              </a:tr>
              <a:tr h="132202">
                <a:tc rowSpan="7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MODIFICATORIO 03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CLAUSULA QUINTA – VALORES ANUALES DE LAS VIGENCIAS: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CLAUSULA QUINTA – VALORES ANUALES DE LAS VIGENCIAS: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269394584"/>
                  </a:ext>
                </a:extLst>
              </a:tr>
              <a:tr h="2644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El valor del presente Contrato es por la suma de $31.536.982.452,00, incluido IVA sobre utilidad, distribuidos por vigencias así:</a:t>
                      </a:r>
                      <a:endParaRPr lang="es-CO"/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El valor del presente Contrato es por la suma de $31.536.982.452,00, incluido IVA sobre utilidad, distribuidos por vigencias así:</a:t>
                      </a:r>
                      <a:endParaRPr lang="es-CO"/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3163314173"/>
                  </a:ext>
                </a:extLst>
              </a:tr>
              <a:tr h="1322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2018: $ 1.423.600.000</a:t>
                      </a:r>
                      <a:endParaRPr lang="es-CO"/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2018: $ 1.423.600.000</a:t>
                      </a:r>
                      <a:endParaRPr lang="es-CO"/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1311122721"/>
                  </a:ext>
                </a:extLst>
              </a:tr>
              <a:tr h="1322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2019: $ 8.694.400.000</a:t>
                      </a:r>
                      <a:endParaRPr lang="es-CO"/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2019: $ 8.694.400.000</a:t>
                      </a:r>
                      <a:endParaRPr lang="es-CO"/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3175616516"/>
                  </a:ext>
                </a:extLst>
              </a:tr>
              <a:tr h="1322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2020: $ 749.747.770</a:t>
                      </a:r>
                      <a:endParaRPr lang="es-CO"/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2020: $ 749.747.770</a:t>
                      </a:r>
                      <a:endParaRPr lang="es-CO"/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710113225"/>
                  </a:ext>
                </a:extLst>
              </a:tr>
              <a:tr h="1322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2021: $ 11.968.982.452</a:t>
                      </a:r>
                      <a:endParaRPr lang="es-CO"/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2021: $ 11.968.982.452</a:t>
                      </a:r>
                      <a:endParaRPr lang="es-CO"/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3220970237"/>
                  </a:ext>
                </a:extLst>
              </a:tr>
              <a:tr h="1322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2022: $ 8.700.252.230</a:t>
                      </a:r>
                      <a:endParaRPr lang="es-CO"/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VIGENCIA 2022: $ 8.700.252.230</a:t>
                      </a:r>
                      <a:endParaRPr lang="es-CO"/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754272114"/>
                  </a:ext>
                </a:extLst>
              </a:tr>
              <a:tr h="132202">
                <a:tc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MODIFICATORIO 04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INCLUSIÓN DE SESENTA Y SEIS (66) ÍTEMS NO PREVISTOS SIN ADICIÓN Y SIN PRÓRROGA.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INCLUSIÓN DE SESENTA Y SEIS (66) ÍTEMS NO PREVISTOS SIN ADICIÓN Y SIN PRÓRROGA.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473741423"/>
                  </a:ext>
                </a:extLst>
              </a:tr>
              <a:tr h="132202">
                <a:tc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MODIFICATORIO 05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CLAUSULA QUINTA- VALOR DEL CONTRATO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CLAUSULA QUINTA- VALOR DEL CONTRATO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534689606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MODIFICATORIO 06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CLÁUSULA CUARTA – PLAZO EJECUCIÓN DEL CONTRATO HASTA EL 04 DE FEBRERO DE 2022 SIN ADICIÓN.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CLÁUSULA CUARTA – PLAZO EJECUCIÓN DEL CONTRATO HASTA EL 04 DE FEBRERO DE 2022 SIN ADICIÓN.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1106421193"/>
                  </a:ext>
                </a:extLst>
              </a:tr>
              <a:tr h="264404">
                <a:tc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MODIFICATORIO 07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CLÁUSULA CUARTA – PLAZO EJECUCIÓN DEL CONTRATO HASTA EL 31 DE JULIO DE 2022 SIN ADICIÓN.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CLÁUSULA CUARTA – PLAZO EJECUCIÓN DEL CONTRATO HASTA EL 31 DE JULIO DE 2022 SIN ADICIÓN.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938889733"/>
                  </a:ext>
                </a:extLst>
              </a:tr>
              <a:tr h="264404">
                <a:tc rowSpan="3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MODIFICATORIO 08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DEL ANEXO TÉCNICO #2 - ESPECIFICACIONES TÉCNICAS EN EL SENTIDO DE INCLUIR 187 ÍTEMS NO PREVISTOS.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900">
                          <a:effectLst/>
                        </a:rPr>
                        <a:t>MODIFICACIÓN DEL ANEXO TÉCNICO #2 - ESPECIFICACIONES TÉCNICAS EN EL SENTIDO DE INCLUIR 187 ÍTEMS NO PREVISTOS.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3902148144"/>
                  </a:ext>
                </a:extLst>
              </a:tr>
              <a:tr h="3966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MODIFICACIÓN CLAUSULA CUARTA - PLAZO DE EJECUCIÓN DEL CONTRATO EN EL SENTIDO DE PRORROGAR SU PLAZO DE EJECUCIÓN DESDE EL 1 DE AGOSTO HASTA EL 31 DE OCTUBRE DE 2022 INCLUSIVE.</a:t>
                      </a:r>
                      <a:endParaRPr lang="es-CO"/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MODIFICACIÓN CLAUSULA CUARTA - PLAZO DE EJECUCIÓN DEL CONTRATO EN EL SENTIDO DE PRORROGAR SU PLAZO DE EJECUCIÓN DESDE EL 1 DE AGOSTO HASTA EL 31 DE OCTUBRE DE 2022 INCLUSIVE.</a:t>
                      </a:r>
                      <a:endParaRPr lang="es-CO"/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728402159"/>
                  </a:ext>
                </a:extLst>
              </a:tr>
              <a:tr h="3966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MODIFICACIÓN CLAUSULA QUINTA - VALOR DEL CONTRATO EL SENTIDO DE ADICIONAR AL VALOR TOTAL, LA SUMA DE $412.000.000,00, QUEDANDO EL VALOR TOTAL DEL CONTRATO EN LA SUMA DE $41.665.913.582,00 INCLUIDO IVA SOBRE UTILIDAD.</a:t>
                      </a:r>
                      <a:endParaRPr lang="es-CO"/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s-CO" sz="900">
                          <a:effectLst/>
                        </a:rPr>
                        <a:t>MODIFICACIÓN CLAUSULA QUINTA - VALOR DEL CONTRATO EL SENTIDO DE ADICIONAR AL VALOR TOTAL, LA SUMA DE $412.000.000,00, QUEDANDO EL VALOR TOTAL DEL CONTRATO EN LA SUMA DE $41.665.913.582,00 INCLUIDO IVA SOBRE UTILIDAD.</a:t>
                      </a:r>
                      <a:endParaRPr lang="es-CO"/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3333602040"/>
                  </a:ext>
                </a:extLst>
              </a:tr>
              <a:tr h="446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900">
                          <a:effectLst/>
                        </a:rPr>
                        <a:t>MODIFICATORIO 09</a:t>
                      </a:r>
                      <a:endParaRPr lang="es-CO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900" dirty="0">
                          <a:effectLst/>
                        </a:rPr>
                        <a:t>MODIFICACIÓN DE LA CLAUSULA CUARTA - PLAZO DE EJECUCIÓN DEL CONTRATO EN EL SENTIDO DE PRORROGAR SU PLAZO DE EJECUCIÓN DESDE EL 1 DE NOVIEMBRE HASTA EL 15 DE DICIEMBRE DE 2022 INCLUSIVE.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900" dirty="0">
                          <a:effectLst/>
                        </a:rPr>
                        <a:t>MODIFICACIÓN DE LA CLAUSULA CUARTA - PLAZO DE EJECUCIÓN DEL CONTRATO EN EL SENTIDO DE PRORROGAR SU PLAZO DE EJECUCIÓN DESDE EL 1 DE NOVIEMBRE HASTA EL 15 DE DICIEMBRE DE 2022 INCLUSIVE.</a:t>
                      </a:r>
                      <a:endParaRPr lang="es-CO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785" marR="34785" marT="0" marB="0" anchor="ctr"/>
                </a:tc>
                <a:extLst>
                  <a:ext uri="{0D108BD9-81ED-4DB2-BD59-A6C34878D82A}">
                    <a16:rowId xmlns:a16="http://schemas.microsoft.com/office/drawing/2014/main" val="2189944801"/>
                  </a:ext>
                </a:extLst>
              </a:tr>
            </a:tbl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BAF167D9-A89D-1500-0918-D3E464746F2D}"/>
              </a:ext>
            </a:extLst>
          </p:cNvPr>
          <p:cNvSpPr txBox="1"/>
          <p:nvPr/>
        </p:nvSpPr>
        <p:spPr>
          <a:xfrm>
            <a:off x="1156544" y="577887"/>
            <a:ext cx="559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AEROPUERTO GERMÁN OLANO / 07 DE DICIEMBRE DE 2022</a:t>
            </a:r>
          </a:p>
        </p:txBody>
      </p:sp>
    </p:spTree>
    <p:extLst>
      <p:ext uri="{BB962C8B-B14F-4D97-AF65-F5344CB8AC3E}">
        <p14:creationId xmlns:p14="http://schemas.microsoft.com/office/powerpoint/2010/main" val="394295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AF9089-D80F-4BCE-3B99-3D03AA1D5D72}"/>
              </a:ext>
            </a:extLst>
          </p:cNvPr>
          <p:cNvSpPr txBox="1"/>
          <p:nvPr/>
        </p:nvSpPr>
        <p:spPr>
          <a:xfrm>
            <a:off x="1144805" y="3144529"/>
            <a:ext cx="227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CONTRATO DE INTERVENTORÍA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AA2D7A-BA08-C11B-C762-738E4DFAE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10189"/>
              </p:ext>
            </p:extLst>
          </p:nvPr>
        </p:nvGraphicFramePr>
        <p:xfrm>
          <a:off x="3059723" y="635781"/>
          <a:ext cx="7315199" cy="58062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8603">
                  <a:extLst>
                    <a:ext uri="{9D8B030D-6E8A-4147-A177-3AD203B41FA5}">
                      <a16:colId xmlns:a16="http://schemas.microsoft.com/office/drawing/2014/main" val="1616935233"/>
                    </a:ext>
                  </a:extLst>
                </a:gridCol>
                <a:gridCol w="995643">
                  <a:extLst>
                    <a:ext uri="{9D8B030D-6E8A-4147-A177-3AD203B41FA5}">
                      <a16:colId xmlns:a16="http://schemas.microsoft.com/office/drawing/2014/main" val="733949210"/>
                    </a:ext>
                  </a:extLst>
                </a:gridCol>
                <a:gridCol w="4700953">
                  <a:extLst>
                    <a:ext uri="{9D8B030D-6E8A-4147-A177-3AD203B41FA5}">
                      <a16:colId xmlns:a16="http://schemas.microsoft.com/office/drawing/2014/main" val="3739587824"/>
                    </a:ext>
                  </a:extLst>
                </a:gridCol>
              </a:tblGrid>
              <a:tr h="250093">
                <a:tc gridSpan="2">
                  <a:txBody>
                    <a:bodyPr/>
                    <a:lstStyle/>
                    <a:p>
                      <a:pPr algn="just"/>
                      <a:r>
                        <a:rPr lang="es-CO" sz="1000" b="1">
                          <a:effectLst/>
                        </a:rPr>
                        <a:t>INTERVENTORÍA </a:t>
                      </a:r>
                      <a:endParaRPr lang="es-CO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CO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b="1" dirty="0">
                          <a:effectLst/>
                        </a:rPr>
                        <a:t>CONSORCIO AEROCOL PTO CARREÑO</a:t>
                      </a:r>
                      <a:endParaRPr lang="es-CO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11830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Contrato de Obra Nº: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18001669 H3 DE 2018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22318"/>
                  </a:ext>
                </a:extLst>
              </a:tr>
              <a:tr h="397466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Objeto: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INTERVENTORÍA INTEGRAL PARA LOS ESTUDIOS, DISEÑOS, DEMOLICIÓN Y CONSTRUCCIÓN TERMINAL DEL APTO PTO CARREÑO (VIGENCIA FUTURA)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31689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NIT: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901.241.570-9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52975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Fecha de suscripción del contrato: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28 de diciembre de 2018 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0745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Fecha de inicio contrato: 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5 de febrero de 2019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40603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Tiempo de ejecución contrato: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35 meses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727108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Prórroga hasta Mod #3: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31 de julio de 2022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8227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471417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Suspensiones: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N/A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837022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Fecha de Terminación Inicial contrato: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4 de enero de 2022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53850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Valor anticipo: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$100.000.000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68662"/>
                  </a:ext>
                </a:extLst>
              </a:tr>
              <a:tr h="291195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Valor inicial del Contrato de Interventoría incluido IVA: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$2.099.052.900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13910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Valor adición Mod #1: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$283.033.170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31963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Valor adición Mod #3: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$811.371.750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953071"/>
                  </a:ext>
                </a:extLst>
              </a:tr>
              <a:tr h="145597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Valor adición Mod #4: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$338.000.000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73150"/>
                  </a:ext>
                </a:extLst>
              </a:tr>
              <a:tr h="291195">
                <a:tc gridSpan="2">
                  <a:txBody>
                    <a:bodyPr/>
                    <a:lstStyle/>
                    <a:p>
                      <a:pPr algn="l"/>
                      <a:r>
                        <a:rPr lang="es-CO" sz="1000">
                          <a:effectLst/>
                        </a:rPr>
                        <a:t>Valor Total Contrato de Interventoría incluido IVA: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000" dirty="0">
                          <a:effectLst/>
                        </a:rPr>
                        <a:t>$3.531457820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80" marR="58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69943"/>
                  </a:ext>
                </a:extLst>
              </a:tr>
              <a:tr h="185204">
                <a:tc gridSpan="3">
                  <a:txBody>
                    <a:bodyPr/>
                    <a:lstStyle/>
                    <a:p>
                      <a:pPr algn="ctr"/>
                      <a:r>
                        <a:rPr lang="es-CO" sz="1000" b="1" dirty="0">
                          <a:effectLst/>
                        </a:rPr>
                        <a:t>MODIFICACIONES AL CONTRATO INTERVENTORÍA  18001669 H3 DE 2018</a:t>
                      </a:r>
                      <a:endParaRPr lang="es-CO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593116"/>
                  </a:ext>
                </a:extLst>
              </a:tr>
              <a:tr h="271060"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MODIFICATORIO 01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MODIFICACIÓN CLAUSULA TERCERA. - VALOR DEL CONTRATO ADICIONAR LA SUMA $283.033.170,00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MODIFICACIÓN CLAUSULA TERCERA. - VALOR DEL CONTRATO ADICIONAR LA SUMA $283.033.170,00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/>
                </a:tc>
                <a:extLst>
                  <a:ext uri="{0D108BD9-81ED-4DB2-BD59-A6C34878D82A}">
                    <a16:rowId xmlns:a16="http://schemas.microsoft.com/office/drawing/2014/main" val="3586681975"/>
                  </a:ext>
                </a:extLst>
              </a:tr>
              <a:tr h="271060"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MODIFICATORIO 02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MODIFICACIÓN CLÁUSULA CUARTA – PLAZO EJECUCIÓN DEL CONTRATO HASTA EL 04 DE FEBRERO DE 2022.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MODIFICACIÓN CLÁUSULA CUARTA – PLAZO EJECUCIÓN DEL CONTRATO HASTA EL 04 DE FEBRERO DE 2022.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/>
                </a:tc>
                <a:extLst>
                  <a:ext uri="{0D108BD9-81ED-4DB2-BD59-A6C34878D82A}">
                    <a16:rowId xmlns:a16="http://schemas.microsoft.com/office/drawing/2014/main" val="3953546853"/>
                  </a:ext>
                </a:extLst>
              </a:tr>
              <a:tr h="271060"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MODIFICATORIO 03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MODIFICACIÓN CLAUSULA TERCERA. - VALOR DEL CONTRATO ADICIONAR LA SUMA $811.371.750,00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MODIFICACIÓN CLAUSULA TERCERA. - VALOR DEL CONTRATO ADICIONAR LA SUMA $811.371.750,00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/>
                </a:tc>
                <a:extLst>
                  <a:ext uri="{0D108BD9-81ED-4DB2-BD59-A6C34878D82A}">
                    <a16:rowId xmlns:a16="http://schemas.microsoft.com/office/drawing/2014/main" val="1569482943"/>
                  </a:ext>
                </a:extLst>
              </a:tr>
              <a:tr h="525195"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MODIFICATORIO 04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MODIFICACIÓN CLAUSULA TERCERA. - VALOR DEL CONTRATO, EN EL SENTIDO DE ADICIONAR LA SUMA $338.000.750,00, QUEDANDO EL VALOR DEL CONTRATO EN LA SUMA DE $3.531.457.820,00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MODIFICACIÓN CLAUSULA TERCERA. - VALOR DEL CONTRATO, EN EL SENTIDO DE ADICIONAR LA SUMA $338.000.750,00, QUEDANDO EL VALOR DEL CONTRATO EN LA SUMA DE $3.531.457.820,00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/>
                </a:tc>
                <a:extLst>
                  <a:ext uri="{0D108BD9-81ED-4DB2-BD59-A6C34878D82A}">
                    <a16:rowId xmlns:a16="http://schemas.microsoft.com/office/drawing/2014/main" val="3578033520"/>
                  </a:ext>
                </a:extLst>
              </a:tr>
              <a:tr h="1044305">
                <a:tc>
                  <a:txBody>
                    <a:bodyPr/>
                    <a:lstStyle/>
                    <a:p>
                      <a:pPr algn="just"/>
                      <a:r>
                        <a:rPr lang="es-CO" sz="1000">
                          <a:effectLst/>
                        </a:rPr>
                        <a:t>MODIFICATORIO 05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CO" sz="1000" dirty="0">
                          <a:effectLst/>
                        </a:rPr>
                        <a:t>MODIFICACIÓN CLAUSULA TERCERA. - VALOR DEL CONTRATO, EN EL SENTIDO DE ADICIONAR LA SUMA $338.000.750,00, QUEDANDO EL VALOR DEL CONTRATO EN LA SUMA DE $94.350.638,00</a:t>
                      </a:r>
                    </a:p>
                    <a:p>
                      <a:pPr algn="just"/>
                      <a:r>
                        <a:rPr lang="es-CO" sz="1000" dirty="0">
                          <a:effectLst/>
                        </a:rPr>
                        <a:t>MODIFICACIÓN CLÁUSULA CUARTA – PLAZO EJECUCIÓN DEL CONTRATO EN EL SENTIDO DE PRORROGAR SU PLAZO DE EJECUCIÓN DESDE EL 1 DE NOVIEMBRE HASTA EL 15 DE DICIEMBRE DE 2022 INCLUSIVE.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s-CO" sz="1000" dirty="0">
                          <a:effectLst/>
                        </a:rPr>
                        <a:t>MODIFICACIÓN CLAUSULA TERCERA. - VALOR DEL CONTRATO, EN EL SENTIDO DE ADICIONAR LA SUMA $338.000.750,00, QUEDANDO EL VALOR DEL CONTRATO EN LA SUMA DE $94.350.638,00</a:t>
                      </a:r>
                    </a:p>
                    <a:p>
                      <a:pPr algn="just"/>
                      <a:r>
                        <a:rPr lang="es-CO" sz="1000" dirty="0">
                          <a:effectLst/>
                        </a:rPr>
                        <a:t>MODIFICACIÓN CLÁUSULA CUARTA – PLAZO EJECUCIÓN DEL CONTRATO EN EL SENTIDO DE PRORROGAR SU PLAZO DE EJECUCIÓN DESDE EL 1 DE NOVIEMBRE HASTA EL 15 DE DICIEMBRE DE 2022 INCLUSIVE.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98" marR="4898" marT="4898" marB="0" anchor="ctr"/>
                </a:tc>
                <a:extLst>
                  <a:ext uri="{0D108BD9-81ED-4DB2-BD59-A6C34878D82A}">
                    <a16:rowId xmlns:a16="http://schemas.microsoft.com/office/drawing/2014/main" val="2496989774"/>
                  </a:ext>
                </a:extLst>
              </a:tr>
            </a:tbl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DCFA5F81-BBD9-9366-6D4C-4ECCF27353DD}"/>
              </a:ext>
            </a:extLst>
          </p:cNvPr>
          <p:cNvSpPr txBox="1"/>
          <p:nvPr/>
        </p:nvSpPr>
        <p:spPr>
          <a:xfrm>
            <a:off x="410308" y="2498198"/>
            <a:ext cx="26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Montserrat" pitchFamily="2" charset="77"/>
              </a:rPr>
              <a:t>ACTIVIDADES ADMINISTRATIVAS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9D10CF6-3E75-CAD6-1622-515DED92EA0A}"/>
              </a:ext>
            </a:extLst>
          </p:cNvPr>
          <p:cNvSpPr txBox="1"/>
          <p:nvPr/>
        </p:nvSpPr>
        <p:spPr>
          <a:xfrm>
            <a:off x="1156544" y="577887"/>
            <a:ext cx="559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AEROPUERTO GERMÁN OLANO / 07 DE DICIEMBRE DE 2022</a:t>
            </a:r>
          </a:p>
        </p:txBody>
      </p:sp>
    </p:spTree>
    <p:extLst>
      <p:ext uri="{BB962C8B-B14F-4D97-AF65-F5344CB8AC3E}">
        <p14:creationId xmlns:p14="http://schemas.microsoft.com/office/powerpoint/2010/main" val="180392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738686-CB92-2B30-2221-6F78EF22E03D}"/>
              </a:ext>
            </a:extLst>
          </p:cNvPr>
          <p:cNvSpPr txBox="1"/>
          <p:nvPr/>
        </p:nvSpPr>
        <p:spPr>
          <a:xfrm>
            <a:off x="1908811" y="117516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Montserrat" pitchFamily="2" charset="77"/>
              </a:rPr>
              <a:t>AVANCE DE OBRA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A4AF2-3206-BFEA-0E98-A8DD90636EEC}"/>
              </a:ext>
            </a:extLst>
          </p:cNvPr>
          <p:cNvSpPr txBox="1"/>
          <p:nvPr/>
        </p:nvSpPr>
        <p:spPr>
          <a:xfrm>
            <a:off x="1908811" y="1864768"/>
            <a:ext cx="6046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SEGÚN LAS CONDICIONES ACTUALIZADAS DEL CONTRATO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448DF-A382-C98A-54B8-BB73A892C41F}"/>
              </a:ext>
            </a:extLst>
          </p:cNvPr>
          <p:cNvSpPr txBox="1"/>
          <p:nvPr/>
        </p:nvSpPr>
        <p:spPr>
          <a:xfrm>
            <a:off x="1156544" y="577887"/>
            <a:ext cx="559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AEROPUERTO GERMÁN OLANO / 07 DE DICIEMBRE DE 2022</a:t>
            </a:r>
          </a:p>
        </p:txBody>
      </p:sp>
      <p:pic>
        <p:nvPicPr>
          <p:cNvPr id="4" name="image87.png">
            <a:extLst>
              <a:ext uri="{FF2B5EF4-FFF2-40B4-BE49-F238E27FC236}">
                <a16:creationId xmlns:a16="http://schemas.microsoft.com/office/drawing/2014/main" id="{C3EF9C55-B48A-C2B8-5C8B-979B39B9AD0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6653" y="2498115"/>
            <a:ext cx="7258368" cy="3737984"/>
          </a:xfrm>
          <a:prstGeom prst="rect">
            <a:avLst/>
          </a:prstGeom>
          <a:ln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8585A90-34B0-6936-21C1-61A7A4F76F87}"/>
              </a:ext>
            </a:extLst>
          </p:cNvPr>
          <p:cNvSpPr txBox="1"/>
          <p:nvPr/>
        </p:nvSpPr>
        <p:spPr>
          <a:xfrm>
            <a:off x="2286000" y="591582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dirty="0">
                <a:solidFill>
                  <a:srgbClr val="5A5A5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Google Earth</a:t>
            </a:r>
            <a:endParaRPr lang="es-C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C8D75A5-E008-CA61-25B3-C69481C72C1D}"/>
              </a:ext>
            </a:extLst>
          </p:cNvPr>
          <p:cNvSpPr/>
          <p:nvPr/>
        </p:nvSpPr>
        <p:spPr>
          <a:xfrm>
            <a:off x="8240173" y="1196102"/>
            <a:ext cx="1674454" cy="696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Programado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81,31% FI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0B4A865-CD7F-1121-AA85-E2AA7FEB8215}"/>
              </a:ext>
            </a:extLst>
          </p:cNvPr>
          <p:cNvSpPr/>
          <p:nvPr/>
        </p:nvSpPr>
        <p:spPr>
          <a:xfrm>
            <a:off x="8261947" y="2966609"/>
            <a:ext cx="1652680" cy="696390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75,17%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8830E53-F755-BA36-76AF-D035EF198B8F}"/>
              </a:ext>
            </a:extLst>
          </p:cNvPr>
          <p:cNvSpPr/>
          <p:nvPr/>
        </p:nvSpPr>
        <p:spPr>
          <a:xfrm>
            <a:off x="8283719" y="4737114"/>
            <a:ext cx="1629747" cy="6963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-6,15%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627D067-D77D-7C8B-127D-D8BDFB53A75A}"/>
              </a:ext>
            </a:extLst>
          </p:cNvPr>
          <p:cNvSpPr/>
          <p:nvPr/>
        </p:nvSpPr>
        <p:spPr>
          <a:xfrm>
            <a:off x="8283719" y="5539709"/>
            <a:ext cx="1629747" cy="6963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-$ 2.562.314.739</a:t>
            </a:r>
            <a:endParaRPr lang="es-CO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96FCDED-851A-7D15-6DC8-0882FAB69C0C}"/>
              </a:ext>
            </a:extLst>
          </p:cNvPr>
          <p:cNvSpPr/>
          <p:nvPr/>
        </p:nvSpPr>
        <p:spPr>
          <a:xfrm>
            <a:off x="8283720" y="3769204"/>
            <a:ext cx="1652681" cy="6963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$ 31.318.144.191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53FD17F-1266-0425-676B-CECB702CFF3C}"/>
              </a:ext>
            </a:extLst>
          </p:cNvPr>
          <p:cNvSpPr/>
          <p:nvPr/>
        </p:nvSpPr>
        <p:spPr>
          <a:xfrm>
            <a:off x="8261945" y="1998698"/>
            <a:ext cx="1651522" cy="696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$ 33.880.458.931</a:t>
            </a:r>
          </a:p>
        </p:txBody>
      </p:sp>
    </p:spTree>
    <p:extLst>
      <p:ext uri="{BB962C8B-B14F-4D97-AF65-F5344CB8AC3E}">
        <p14:creationId xmlns:p14="http://schemas.microsoft.com/office/powerpoint/2010/main" val="337516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73461-6C68-ED36-F2B9-EC2B6B98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 dirty="0">
                <a:latin typeface="Montserrat" panose="00000500000000000000" pitchFamily="2" charset="0"/>
              </a:rPr>
              <a:t>DIFICULTADES </a:t>
            </a:r>
            <a:endParaRPr lang="es-CO" sz="20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FF7D241-DBA4-CF61-EA0C-22D285F29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99291"/>
              </p:ext>
            </p:extLst>
          </p:nvPr>
        </p:nvGraphicFramePr>
        <p:xfrm>
          <a:off x="1779238" y="1691638"/>
          <a:ext cx="901280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887">
                  <a:extLst>
                    <a:ext uri="{9D8B030D-6E8A-4147-A177-3AD203B41FA5}">
                      <a16:colId xmlns:a16="http://schemas.microsoft.com/office/drawing/2014/main" val="1065507453"/>
                    </a:ext>
                  </a:extLst>
                </a:gridCol>
                <a:gridCol w="6705922">
                  <a:extLst>
                    <a:ext uri="{9D8B030D-6E8A-4147-A177-3AD203B41FA5}">
                      <a16:colId xmlns:a16="http://schemas.microsoft.com/office/drawing/2014/main" val="542790372"/>
                    </a:ext>
                  </a:extLst>
                </a:gridCol>
              </a:tblGrid>
              <a:tr h="2231775">
                <a:tc>
                  <a:txBody>
                    <a:bodyPr/>
                    <a:lstStyle/>
                    <a:p>
                      <a:endParaRPr lang="es-ES" sz="16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ACTIVIDADES</a:t>
                      </a:r>
                      <a:r>
                        <a:rPr lang="es-ES" sz="1600" b="1" baseline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PENDIENTES DE DEFINICIÓN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600" b="0" i="0" u="none" strike="noStrike" kern="1200" baseline="0" noProof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GESTIÓN ELECTROVICHADA.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600" b="0" i="0" u="none" strike="noStrike" kern="1200" baseline="0" noProof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Informe de gestión de permisos de vertimientos por parte del CAPC-2018.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600" b="0" i="0" u="none" strike="noStrike" kern="1200" baseline="0" noProof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Arial" panose="020B0604020202020204" pitchFamily="34" charset="0"/>
                        </a:rPr>
                        <a:t>MODIFICATORIO #10: NP´s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URBANISMO: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A la fecha no se ha incluido presupuestalmente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alcance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del Proyecto.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La red de incendio solo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esta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contratada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bomba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temas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compra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importacion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motive no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esta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incluido la instalacion de Cielo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raso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señaletica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Ubicación de la PTAR.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600" b="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_tradnl" sz="1600" b="0" i="0" u="none" strike="noStrike" kern="1200" baseline="0" noProof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1215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AD6ED4-CB5B-8F20-4966-9608FD9B2590}"/>
              </a:ext>
            </a:extLst>
          </p:cNvPr>
          <p:cNvSpPr txBox="1"/>
          <p:nvPr/>
        </p:nvSpPr>
        <p:spPr>
          <a:xfrm>
            <a:off x="1156544" y="577887"/>
            <a:ext cx="5598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itchFamily="2" charset="77"/>
              </a:rPr>
              <a:t>AEROPUERTO GERMÁN OLANO / 07 DE DICIEMBRE DE 2022</a:t>
            </a:r>
          </a:p>
        </p:txBody>
      </p:sp>
    </p:spTree>
    <p:extLst>
      <p:ext uri="{BB962C8B-B14F-4D97-AF65-F5344CB8AC3E}">
        <p14:creationId xmlns:p14="http://schemas.microsoft.com/office/powerpoint/2010/main" val="146491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803B4987E03744957A365436839213" ma:contentTypeVersion="1" ma:contentTypeDescription="Crear nuevo documento." ma:contentTypeScope="" ma:versionID="9942e9fe6e51b0cd2645077458aa1b14">
  <xsd:schema xmlns:xsd="http://www.w3.org/2001/XMLSchema" xmlns:xs="http://www.w3.org/2001/XMLSchema" xmlns:p="http://schemas.microsoft.com/office/2006/metadata/properties" xmlns:ns2="4088cdfd-52ad-485a-953a-a12454292f34" targetNamespace="http://schemas.microsoft.com/office/2006/metadata/properties" ma:root="true" ma:fieldsID="fa65895b9b2c2f138c67aa4702815352" ns2:_="">
    <xsd:import namespace="4088cdfd-52ad-485a-953a-a12454292f34"/>
    <xsd:element name="properties">
      <xsd:complexType>
        <xsd:sequence>
          <xsd:element name="documentManagement">
            <xsd:complexType>
              <xsd:all>
                <xsd:element ref="ns2:Form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8cdfd-52ad-485a-953a-a12454292f34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/Style%20Library/Images/jpg.sv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4088cdfd-52ad-485a-953a-a12454292f34">/Style%20Library/Images/pdf.svg</Formato>
  </documentManagement>
</p:properties>
</file>

<file path=customXml/itemProps1.xml><?xml version="1.0" encoding="utf-8"?>
<ds:datastoreItem xmlns:ds="http://schemas.openxmlformats.org/officeDocument/2006/customXml" ds:itemID="{5FB598F8-1A3C-4B1B-B5CA-4DBD8C0EBF55}"/>
</file>

<file path=customXml/itemProps2.xml><?xml version="1.0" encoding="utf-8"?>
<ds:datastoreItem xmlns:ds="http://schemas.openxmlformats.org/officeDocument/2006/customXml" ds:itemID="{5E347010-95D2-4547-ACED-BFDB9EC45946}"/>
</file>

<file path=customXml/itemProps3.xml><?xml version="1.0" encoding="utf-8"?>
<ds:datastoreItem xmlns:ds="http://schemas.openxmlformats.org/officeDocument/2006/customXml" ds:itemID="{BDA546FE-F184-4383-992C-8EB77AC5256C}"/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1191</Words>
  <Application>Microsoft Office PowerPoint</Application>
  <PresentationFormat>Panorámica</PresentationFormat>
  <Paragraphs>196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Montserrat</vt:lpstr>
      <vt:lpstr>Times New Roman</vt:lpstr>
      <vt:lpstr>Office Theme</vt:lpstr>
      <vt:lpstr>Presentación de PowerPoint</vt:lpstr>
      <vt:lpstr>Presentación de PowerPoint</vt:lpstr>
      <vt:lpstr>TERMINAL EXISTENTE &amp; DISEÑO</vt:lpstr>
      <vt:lpstr>DISTRIBUCIÓN DE ÁREAS EN LA NUEVA TERMINAL AÉREA</vt:lpstr>
      <vt:lpstr>Presentación de PowerPoint</vt:lpstr>
      <vt:lpstr>Presentación de PowerPoint</vt:lpstr>
      <vt:lpstr>Presentación de PowerPoint</vt:lpstr>
      <vt:lpstr>DIFICULTADES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 Estado actual de los Contratos de obra e interventoría </dc:title>
  <dc:creator>jose eduardo cetina pineda</dc:creator>
  <cp:lastModifiedBy>Orlando Mateus</cp:lastModifiedBy>
  <cp:revision>27</cp:revision>
  <dcterms:created xsi:type="dcterms:W3CDTF">2022-08-21T22:49:05Z</dcterms:created>
  <dcterms:modified xsi:type="dcterms:W3CDTF">2022-12-07T22:37:40Z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0x010100B4803B4987E03744957A365436839213</vt:lpwstr>
  </property>
</Properties>
</file>